
<file path=[Content_Types].xml><?xml version="1.0" encoding="utf-8"?>
<Types xmlns="http://schemas.openxmlformats.org/package/2006/content-types">
  <Default Extension="png" ContentType="image/png"/>
  <Default Extension="bin" ContentType="application/vnd.openxmlformats-officedocument.oleObject"/>
  <Default Extension="mp3" ContentType="audio/mpeg"/>
  <Default Extension="jpeg" ContentType="image/jpeg"/>
  <Default Extension="m4a" ContentType="audio/mp4"/>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Action1.xml" ContentType="application/vnd.ms-office.inkAction+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256" r:id="rId5"/>
    <p:sldId id="305" r:id="rId6"/>
    <p:sldId id="299" r:id="rId7"/>
    <p:sldId id="268" r:id="rId8"/>
    <p:sldId id="296" r:id="rId9"/>
    <p:sldId id="298" r:id="rId10"/>
    <p:sldId id="272" r:id="rId11"/>
    <p:sldId id="273" r:id="rId12"/>
    <p:sldId id="274" r:id="rId13"/>
    <p:sldId id="275" r:id="rId14"/>
    <p:sldId id="276" r:id="rId15"/>
    <p:sldId id="279" r:id="rId16"/>
    <p:sldId id="280" r:id="rId17"/>
    <p:sldId id="365" r:id="rId18"/>
    <p:sldId id="284" r:id="rId19"/>
    <p:sldId id="286" r:id="rId20"/>
    <p:sldId id="295" r:id="rId21"/>
    <p:sldId id="368" r:id="rId22"/>
    <p:sldId id="289" r:id="rId23"/>
    <p:sldId id="297" r:id="rId24"/>
    <p:sldId id="290" r:id="rId25"/>
    <p:sldId id="300" r:id="rId26"/>
    <p:sldId id="292" r:id="rId27"/>
    <p:sldId id="369" r:id="rId28"/>
    <p:sldId id="301" r:id="rId29"/>
    <p:sldId id="302" r:id="rId30"/>
    <p:sldId id="303" r:id="rId31"/>
    <p:sldId id="370" r:id="rId32"/>
    <p:sldId id="283" r:id="rId33"/>
    <p:sldId id="258" r:id="rId3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64"/>
    <a:srgbClr val="660033"/>
    <a:srgbClr val="0606BA"/>
    <a:srgbClr val="660066"/>
    <a:srgbClr val="CC0000"/>
    <a:srgbClr val="36003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3" autoAdjust="0"/>
    <p:restoredTop sz="73082" autoAdjust="0"/>
  </p:normalViewPr>
  <p:slideViewPr>
    <p:cSldViewPr>
      <p:cViewPr varScale="1">
        <p:scale>
          <a:sx n="57" d="100"/>
          <a:sy n="57" d="100"/>
        </p:scale>
        <p:origin x="988" y="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632"/>
    </p:cViewPr>
  </p:sorterViewPr>
  <p:notesViewPr>
    <p:cSldViewPr>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4/19/2023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0-25T07:13:42.543"/>
    </inkml:context>
    <inkml:brush xml:id="br0">
      <inkml:brushProperty name="width" value="0.05292" units="cm"/>
      <inkml:brushProperty name="height" value="0.05292" units="cm"/>
      <inkml:brushProperty name="color" value="#FF0000"/>
    </inkml:brush>
  </inkml:definitions>
  <iact:action type="add" startTime="18003">
    <iact:property name="dataType"/>
    <iact:actionData xml:id="d0">
      <inkml:trace xmlns:inkml="http://www.w3.org/2003/InkML" xml:id="stk0" contextRef="#ctx0" brushRef="#br0">20816 6313 0,'0'22'38,"-22"1"-20,22-1-12,-67 22 3,23 0 2,0 1-5,-45 21 0,45-22 5,22 1-6,-45 21 5,23 1-3,0-23 4,-1 22-6,1 1 7,22-23-8,0-22 4,22 0 1,0 23-1,0-23-2,0 0 7,0 22-9,0-21 25,0 21-18,22 22-3,44-21-7,-43-1 5,21 0 2,0 0 2,1 1-4,-1-1 2,0-22 4,0 0-7,-21-22 3,21 23-1,-22-23 9,0 0 4,22 0-7,-44-23-3,45 23-2,-45-22-3,22 22 5,22-22-4,-44 0 4,44 22-2,-44-22 1,23 0-3,-1-1 10,0-21-9,0 22 1,-22 0 1,22 0-2,-22 0 1,0-1 1,0 1 2,0 0-5,-44-22 1,22 22 4,22 0-6,-22 22 7,-1 0 28,1 0-28,0 0-5,-22 0 7,0 0-9,-23 0 0,1 0 4,-1 0 1,1 0-4,-1 0 5,23 0-7,22 0 5,0 0-1,0 0-1,-1 0 10,23 22-8,-22-22 0,22 22 31,0 0 5,0 0-28</inkml:trace>
    </iact:actionData>
  </iact:action>
  <iact:action type="add" startTime="19498">
    <iact:property name="dataType"/>
    <iact:actionData xml:id="d1">
      <inkml:trace xmlns:inkml="http://www.w3.org/2003/InkML" xml:id="stk1" contextRef="#ctx0" brushRef="#br0">21635 6225 0,'0'44'68,"0"22"-64,-22 1 4,22-1-1,0 1 1,-22-1 5,22 23-9,0-23 3,0 23 1,-22 44 0,22-45 4,-22 1-7,22 44 2,-22-44 2,22-23-2,-23 0 2,1-21-1,22-1-1,-22 0 2,22-21 3,-22-1-4,22 22-5</inkml:trace>
    </iact:actionData>
  </iact:action>
  <iact:action type="add" startTime="20314">
    <iact:property name="dataType"/>
    <iact:actionData xml:id="d2">
      <inkml:trace xmlns:inkml="http://www.w3.org/2003/InkML" xml:id="stk2" contextRef="#ctx0" brushRef="#br0">22211 6579 0,'22'0'40,"-22"22"-16,0 23-12,0-1-9,0 22 5,0 1 0,0-1 0,0 1 0,0 21 0,-22-21 0,22-1 0,0 1 1,0-1-2,0-22 2,0-21-2,0-1 2,0 22 2</inkml:trace>
    </iact:actionData>
  </iact:action>
  <iact:action type="add" startTime="20908">
    <iact:property name="dataType"/>
    <iact:actionData xml:id="d3">
      <inkml:trace xmlns:inkml="http://www.w3.org/2003/InkML" xml:id="stk3" contextRef="#ctx0" brushRef="#br0">22676 6468 0,'0'23'46,"0"-1"-38,0 22-1,0 0 5,0 67-7,0 0 2,0-23 7,-22-21-12,0-1 7,0-21 2,22-1-7,0-22 12,22-22 91,0-22-102,22 0 8,23 22-9,-23-22 3,22-1 1,-21 23 3,21 0-5,1 0 5,-23 0-7,0 0 10,0 0-12,1 0 7,-1 0 1,0 0-4,-22 23 13,1-1-14,-1-22 3,-22 22 0,0 22 8,22-44-8,-22 22 0,0 1 0,0 21 8,0-22 0,0 0-5,0 0-7,0 0 12,-22 1 17,-23-23-26,23 0 2,-22 0 4,0 0-6,-1 0 0,-21 0 7,22 0-5,-1 0-2,23 0 1,0 0-2,0 0 20,0 0 4,0 0-13,0 0-9,-23 0 3</inkml:trace>
    </iact:actionData>
  </iact:action>
  <iact:action type="add" startTime="22419">
    <iact:property name="dataType"/>
    <iact:actionData xml:id="d4">
      <inkml:trace xmlns:inkml="http://www.w3.org/2003/InkML" xml:id="stk4" contextRef="#ctx0" brushRef="#br0">22654 6535 0,'22'0'71,"0"0"-53,0 0-11,23 0 1,21 0 2,23 0-4,21 0 3,1 0-2,22 0 0,-22 0 2,-23 0-3,-21 0 6,-1 0-6,-22 0 1,-21 0 8,-1 0 42</inkml:trace>
    </iact:actionData>
  </iact:action>
  <iact:action type="add" startTime="23178">
    <iact:property name="dataType"/>
    <iact:actionData xml:id="d5">
      <inkml:trace xmlns:inkml="http://www.w3.org/2003/InkML" xml:id="stk5" contextRef="#ctx0" brushRef="#br0">21458 6092 0,'22'0'28,"0"0"16,1 0-37,-1 0 11,22 0-6,22 0-10,23 0 8,-23 0-3,67 0 0,-44 0 2,22 0 1,44 0-4,-45 0 2,45 0 0,0 0-1,-22 0 1,0 0 0,-22 0 1,22 0-2,-89 0 5,45 0-8,-45 0 8,0 0-4,0 0 2,-21 0-6,21 0 2,0 0 4,-22 0-4,0 0 3,1 0 0,-1 0 0,0 0 0,0 0-4,0 0 2,23 0 2,-23 0-1,0 0 3,22 0-5,0 0 3,1 0 0,-23 0-4,0 0 3</inkml:trace>
    </iact:actionData>
  </iact:action>
  <iact:action type="add" startTime="24299">
    <iact:property name="dataType"/>
    <iact:actionData xml:id="d6">
      <inkml:trace xmlns:inkml="http://www.w3.org/2003/InkML" xml:id="stk6" contextRef="#ctx0" brushRef="#br0">22787 5095 0,'0'-22'72,"22"22"-33,0 0-32,22-22 2,-21 22-2,-1 0-1,0 0 0,22 0-1,-22 0 5,0 0-4,1 0 4,-1 0-2,0 0-3,0 0 21,0 22 21,0 22-32,-22-22-2,0 0-10,22 1 5,-22-1 1,0 0 3,0 22-5,0-22 3,0 1 1,0-1-3,0 22-1,0-22 1,-22 0 0,-22 23 0,44-23 1,-44 22-2,22-22 10,-23 0-2,23 0 4,0 1-13,0-23 2,0 22 4,0-22 1,-1 22-7,23 0 2,-22-22 8,22 22 1,-22-22-10,22 22 26,-22-22 10,0 0-27,22 23-10,22-23 193,22 0-191,-22 22-1,23-22 2,-1 0-1,-22 0 0,22 0 0,1 0-1,-23 0 1,0 0 2,0 22-3,0-22 1,0 0 3,1 0 3,-1 0-1,0 0-2,22 0 7,-22 0-3,0 0-2,1 0 6,-1 22-14,0-22 12</inkml:trace>
    </iact:actionData>
  </iact:action>
  <iact:action type="add" startTime="26122">
    <iact:property name="dataType"/>
    <iact:actionData xml:id="d7">
      <inkml:trace xmlns:inkml="http://www.w3.org/2003/InkML" xml:id="stk7" contextRef="#ctx0" brushRef="#br0">22410 8041 0,'-22'44'99,"22"1"-94,0-1 6,-22 22-6,22-21 7,0 21-8,0-21 4,0 21-1,-22 0 8,22 1 4,-22-1-12,22-21-4,0-23 28</inkml:trace>
    </iact:actionData>
  </iact:action>
  <iact:action type="add" startTime="26762">
    <iact:property name="dataType"/>
    <iact:actionData xml:id="d8">
      <inkml:trace xmlns:inkml="http://www.w3.org/2003/InkML" xml:id="stk8" contextRef="#ctx0" brushRef="#br0">22787 7953 0,'22'0'40,"-22"-23"-33,44 1 1,1 22 1,-23 0-1,0 0 3,22-22-1,0 22-4,-21 0-1,21 0 3,0 0-1,-22 0 2,23 22-2,-23 0 5,0-22-7,0 23 3,0-23-1,-22 22 9,22 0-5,0 0-2,-22 0-2,0 22 0,23-21 2,-23-1 4,0 0-5,22-22 5,-22 22-1,0 22 4,0-22-9,-22-22 1,22 45 0,-45-23 0,45 0 1,-22 0-2,0 0 1,-44 1 4,21 21-8,1-22 4,-22 22 0,21-44 0,1 22 0,0 1 4,22-23-6,-1 0 11,1 0 22,22 22-28,-22-22 7,0 0-16,44 0 147,0 0-147,23 0 7,-1 0-2,0 0 7,0 0-12,1 0 7,-1 22-2,0-22 2,1 0-2,-23 0 1,0 0 1,0 0-2,0 0 2,0 0-1,23 0 9,-23 22-3</inkml:trace>
    </iact:actionData>
  </iact:action>
  <iact:action type="add" startTime="28035">
    <iact:property name="dataType"/>
    <iact:actionData xml:id="d9">
      <inkml:trace xmlns:inkml="http://www.w3.org/2003/InkML" xml:id="stk9" contextRef="#ctx0" brushRef="#br0">21657 9193 0,'67'0'71,"21"0"-60,23 0-6,111 0 2,-45 0 5,0 22-7,0-22 3,0 22-1,-44-22 6,-22 0-9,-23 0 4,1 0-1,0 0 5,-1 0-8,23 0 4,-23 0 4,-21 0-7,-23 0 3,23 0 0,-1 0 0,-22 0 0,1 0 0,-23 0 1,0 0-2,0 0 1,0 0 0,-44 0 88</inkml:trace>
    </iact:actionData>
  </iact:action>
  <iact:action type="add" startTime="28794">
    <iact:property name="dataType"/>
    <iact:actionData xml:id="d10">
      <inkml:trace xmlns:inkml="http://www.w3.org/2003/InkML" xml:id="stk10" contextRef="#ctx0" brushRef="#br0">23097 9769 0,'0'-22'61,"22"0"-42,22-1-10,-22 23 0,23 0 0,-1-22-3,0 22 1,-22-22 5,1 22-8,21 0 5,-22 0-3,0 0 3,0 0 7,0 0 7,-22 22-6,23 0-5,-1 23-8,-22-1 11,22-44-7,-22 22 9,0 23 8,-22-1-6,0-44-12,-23 44-2,1-44 3,22 22 3,-22 0-3,-1 1-3,1-23 2,22 0 2,0 0-2,0 0 2,-1 0 2,1 22 30,44-22 83,23 0-106,-23 0-4,0 0-6,0 0 3,0 0-6,23 0 2,-1 22 1,-22-22 1,22 44-2,-22-44 5,23 22-8,-45 0 4,0 1 6,22-1-8,-22 0-2,22 22 16,0-22 1,-22 1-5,0-1-8,22-22-1,-22 22 4,0 0 3,0 0 1,0 0 1,0 0-8,0 1 20,-22-23-12,0 22-13,0-22 7,22 22-2,-22-22 4,0 22-7,-1-22 3,1 22-2,0-22 3,0 0 2,-22 22-4,-1-22 4,1 0-6,0 0 3,0 0 1,-1 0-3,23 0 0,0 0 2,0 0 5,0 0-7,0 0 0,-23 0 1,-21-22 3,22 0-1,-23 22 2,23 0-7,22 0 10,0-22-4,22 0 45,-23 22-39</inkml:trace>
    </iact:actionData>
  </iact:action>
  <iact:action type="add" startTime="30578">
    <iact:property name="dataType"/>
    <iact:actionData xml:id="d11">
      <inkml:trace xmlns:inkml="http://www.w3.org/2003/InkML" xml:id="stk11" contextRef="#ctx0" brushRef="#br0">22123 9880 0,'22'22'95,"-22"0"-87,44 22 4,-44-22-8,22 1 4,0 21 0,-22-22 0,22 0 0,1 22 7,-23 1 2,22 43-3,0-43-10,-22-23 5,0 0-3,0 0 12,0 0 37,0-66 38,-22-111-81,0 66-7,22 23 5,0 22-3,0 21-2,0-21 1,0 22 0,0 0 0,0 0 15,22 0-3,0-1-8,0 23-2,22-22 8,-22 22-8,1 0 1,21 0-3,-44-22 3,22 0 1,0 22-5</inkml:trace>
    </iact:actionData>
  </iact:action>
  <iact:action type="add" startTime="36058">
    <iact:property name="dataType"/>
    <iact:actionData xml:id="d12">
      <inkml:trace xmlns:inkml="http://www.w3.org/2003/InkML" xml:id="stk12" contextRef="#ctx0" brushRef="#br0">22853 4696 0,'0'0'2,"-22"0"26,-44 0-26,21 0 5,-43 0 2,-1 0-2,1 0 1,21 22 4,23 1-4,0-23-3,22 22 8,-1 0-7,1-22-1,0 44 2,-22-22 2,0 23-1,-1-1 0,1 0 4,22 1-7,0-1 2,-1 22 2,-21-21-3,22-1 3,22 22-1,0-43-1,0-1 1,0 0 1,0 0-2,0 0 2,0 0-1,0 45 3,0-45-6,22 44 2,0-21 1,23 21 4,-23-44-8,44 45 5,-44-23-2,45-22 1,-1 45 5,23-45-10,-23 22 6,45 0-2,22 1 2,-45-1-2,23-22 1,-22 0 0,44 23 0,-45-23 1,23 22-2,44 0 2,-44-22-1,-1 1 0,-21-1 0,0-22-1,-23 0 7,-44 0-11,45 0 4,-45 0 9,-22-22-8,44 22 1,-22-45-2,0 1 1,0 22 1,23-45-1,-23 23 4,22 0-5,-44 22 1,0-23-3,22-21 2,-22-1 1,0 1 5,0 0-9,0-1 4,-44-22 0,0-43-1,-23 21 6,-21 0-10,21 22 9,45 45-2,-22-22-3,22 44-4,0-23 5,-1 23 0,1 22 1,0-44 9,0 44-12,0-22 2,-23 0 3,1-1-4,22 1-2,-44 0 6,-45 22-6,44 0 6</inkml:trace>
    </iact:actionData>
  </iact:action>
  <iact:action type="add" startTime="37304">
    <iact:property name="dataType"/>
    <iact:actionData xml:id="d13">
      <inkml:trace xmlns:inkml="http://www.w3.org/2003/InkML" xml:id="stk13" contextRef="#ctx0" brushRef="#br0">21746 5516 0,'-22'0'36,"-22"0"-22,-23 22-7,-21 0 2,21 22 3,-66 1-9,45-1 6,-23 23 4,45-23-11,-45 0 12,44 23-8,-21-1-2,-23 1 4,45-1 0,-23 0 1,23 23 4,21-23-11,1-21 7,0 21-1,22 1 0,-23-23 0,23 0-1,0 23 1,22-1 2,-44 23 2,22-23-10,22-21 10,-45 21-7,23-22 3,-44 67 5,21-22-10,1 21 8,0-43-2,-23 44-6,23-45 6,-44 45-2,65-45 6,-43 23-10,22 0 5,-1-1 2,-21-21 14,-67 132-16,89-133 3,-23-21-3,1-1 1,22 22-4,-23 1 3,-43 22-2,-1 21 2,22-43 2,23-1-4,22-44 10,-1 0-7,23 23 0,-44-23-1,43-22-1,-21 22 1,-22 22-2,-23-21-1,23-1 4,-23 22-3,23-22 0,-23 22 1,23-21 7,21-1-10,1 0 6,-22 0-5,-1 0 8,23 0-11,0 0 6,-23 1 2,23 21-5,-22 0 5,-1 1 3,23-23-8,-23 22 0,23-22 2,0 0 2,-23 23-1,23-1 1,-22-22-1,21 0-2,-21 23 3,22-23 5,-1 0-12,23 0 5,0-22 5,-22 22-4,-1 0-4,1 0 6,0 1 2,-23 21-6,23-44-1,0 44 7,22-44-9,-23 0 9,23 22-8,-22 0 5,22-22-1,0 0 2,-23 23-4,-65 43 6,-1-22-9,-22 23 8,0-23-6,67-22 3,-1 0 3,45 1-2,0-23 5,0 0 24,0 22-30,-22 0 4,21-22-1,1 0-1</inkml:trace>
    </iact:actionData>
  </iact:action>
  <iact:action type="add" startTime="38674">
    <iact:property name="dataType"/>
    <iact:actionData xml:id="d14">
      <inkml:trace xmlns:inkml="http://www.w3.org/2003/InkML" xml:id="stk14" contextRef="#ctx0" brushRef="#br0">15523 9990 0,'-22'0'50,"-22"23"-28,22-23-15,-22 44 1,21-44 1,-43 66-2,0-44 2,21 1-2,23 21 2,-22 0-2,-1-22 6,23-22-10,22 23 17,-22-23-16,22 22 93,-22-22-70,22 22 130,22-22-133,22 44-8,-21-22-9,21 23 6,22 21-5,-43-22-4,21 1 7,22-1-5,-44-22 1,23 0 1,-1-22-1,-22 22 3,22-22-3,-21 0 5,21 0-5,0 0 9,-22 0-7,0 0-6,-22 23 17,23-23-16,-1 0 21</inkml:trace>
    </iact:actionData>
  </iact:action>
  <iact:action type="add" startTime="44179">
    <iact:property name="dataType"/>
    <iact:actionData xml:id="d15">
      <inkml:trace xmlns:inkml="http://www.w3.org/2003/InkML" xml:id="stk15" contextRef="#ctx0" brushRef="#br0">23119 9437 0,'-22'0'14,"22"22"16,-22-22-28,0 22 12,22 0-11,-23 0 7,23 23-3,-22-23 4,0 0-8,0 0 6,0 0-1,0 22-1,-23 1 2,23 21-2,-22 1 5,22 21-8,0-21 5,0-1-2,-1-22 2,23-21 2,0 43-6,-22-44 2,22 0 5,0 1-8,0-1 4,0 0 0,0 22 5,0 0-10,0-21 10,0-1-6,22 44 1,1-44-4,-23 1 9,22-1-9,0 0 8,0 0-4,0 0 2,0 0-7,0 23 4,1-45 1,21 44 1,-22-44-2,0 22 0,45 22 3,-1-44-3,-22 22 0,1 1 3,-1-23 6,0 0-9,0 0-1,-21 0 0,21 0 1,-22 0 1,0 0 1,0 0-3,0 0 6,1-23-7,-1 23 4,22-44-2,-44 22-2,44 0 5,-22-45-2,1 1-2,-1 0 2,22-1 4,-22 1-6,0-1 0,1 23 3,-23 0 0,22 21-4,-22 1 5,22 0-2,-22 0 2,0-22 5,0 21-1,0-21-3,0 22-3,0 0-4,-22-22 5,22 21 2,0 1-7,-22-22 8,-1 0-3,23 22-5,-22-23 4,-22 23 1,44-22-3,-22-1 6,0 45-8,-23-66 8,1 44 3,22 22-7,22-22 0,-22 22 2,0 0 4,22-22-6,-23 22-2,1-23 10</inkml:trace>
    </iact:actionData>
  </iact:action>
  <iact:action type="add" startTime="45458">
    <iact:property name="dataType"/>
    <iact:actionData xml:id="d16">
      <inkml:trace xmlns:inkml="http://www.w3.org/2003/InkML" xml:id="stk16" contextRef="#ctx0" brushRef="#br0">22831 10655 0,'-44'0'81,"-23"0"-68,-21 0-7,21 0 1,-43 0 1,21 0-3,-66 0 3,0 0 3,0 22-6,22-22 2,-22 44 3,0-44-2,-22 23-1,22 21 1,0-22 0,22 0 1,22 0-2,1 0 1,43 1 6,1-23-12,-1 22 6,1 22 0,-1-22 6,-43 23-7,-23-1-5,44 0 7,-21 0-1,-23 1 0,22-1 3,-22 0-7,22 23 4,1-23 1,-1 0-2,0 23 2,45-23-2,22-44 2,-23 44-1,45-21 3,0-23-7,-22 0 5,21 44-2,-43-44 6,44 22-9,-45 0 3,1-22 4,-23 45 1,23-45-8,-1 22 2,23-22 2,-22 22-1,-1-22 6,23 0-3,-22 0-7,-23 0 7,23 0-6,-45 0 5,0 0-1,-22 0 0,-22-22 0,-22 22 0,0-22 0,-45 22-1,23-23 6,22 1-10,-44 0 9,110 22-8,-44-22 14,0 0-7,-67 0-3,112 22-5,-23 0 5,66 0 0,1 0 1,-1 0-2,1 0 2,22 0 2,22 0-6,-1 0 2,-21-23 2,22 23-1,-22 0 4,-1 0-5,1 0 1,0 0-3,22 0 14</inkml:trace>
    </iact:actionData>
  </iact:action>
  <iact:action type="add" startTime="46674">
    <iact:property name="dataType"/>
    <iact:actionData xml:id="d17">
      <inkml:trace xmlns:inkml="http://www.w3.org/2003/InkML" xml:id="stk17" contextRef="#ctx0" brushRef="#br0">15280 11497 0,'-22'0'31,"-23"0"-14,1 0-8,-22 0 2,-1 0-4,-21 22-3,43 0 9,-21-22-6,-23 22-2,23 0 5,-1-22-4,1 22 4,22-22 0,-23 23-6,23-23 5,22 0-2,0 0 3,22 22-4,22 0 147,44 0-141,45 0-8,-22 45 2,43-1 4,1-22 0,0 23 0,-66-45-3,43 22-3,-65-22 4,-23-22 5,0 0-10,0 23 10,0-23-10</inkml:trace>
    </iact:actionData>
  </iact:action>
  <iact:action type="add" startTime="57320">
    <iact:property name="dataType"/>
    <iact:actionData xml:id="d18">
      <inkml:trace xmlns:inkml="http://www.w3.org/2003/InkML" xml:id="stk18" contextRef="#ctx0" brushRef="#br0">14018 13889 0,'0'0'10,"0"44"-8,-23-44 12,23 45-6,-22-23-2,22 0-3,-22 22 9,0 1-9,0 21 5,0 23 1,-23-1 1,-21 1-3,0 22-1,43 21 6,1-65-8,-22 22 4,22-23-1,22 0 7,0-43-11,0-1 5</inkml:trace>
    </iact:actionData>
  </iact:action>
  <iact:action type="add" startTime="57891">
    <iact:property name="dataType"/>
    <iact:actionData xml:id="d19">
      <inkml:trace xmlns:inkml="http://www.w3.org/2003/InkML" xml:id="stk19" contextRef="#ctx0" brushRef="#br0">14394 14044 0,'0'67'12,"-66"-23"-9,-1 67 9,23-45-9,-23 23 11,1-45-11,22 0 4,22-22 6,-1 1-2,46-23 93,43 0-91,0 0-9,23-23 9,-45 23-10,-22 0 4,1 0 2,21 0-2,-22 0 15,0 0-2,0 23-13,-22-1 2,22 22 5,-22 0-5,45-22 0,-45 1-3,0-1 30,0 0-30,0 0 19,-45 0-14,1 0-7,-22 23 9,21-23-10,1 0 11,-67-22-12,45 22 11,0-22-10,-1 22 10,45-22-6,0 0-4,22-44 70</inkml:trace>
    </iact:actionData>
  </iact:action>
  <iact:action type="add" startTime="59442">
    <iact:property name="dataType"/>
    <iact:actionData xml:id="d20">
      <inkml:trace xmlns:inkml="http://www.w3.org/2003/InkML" xml:id="stk20" contextRef="#ctx0" brushRef="#br0">14328 14155 0,'22'0'48,"0"0"-37,0 0-7,0 0 6,22 0-2,1 0-1,-23 0 0,22-22 2,0 22-1,-21 0 0,-23-22 0,22 22 0,0 0 0</inkml:trace>
    </iact:actionData>
  </iact:action>
  <iact:action type="add" startTime="60139">
    <iact:property name="dataType"/>
    <iact:actionData xml:id="d21">
      <inkml:trace xmlns:inkml="http://www.w3.org/2003/InkML" xml:id="stk21" contextRef="#ctx0" brushRef="#br0">15169 13845 0,'-22'0'38,"0"44"-21,0-44-10,-1 22 2,1 0 4,0 23-7,0-23-1,0 22 6,22-22-2,-22 0-6,0 23 6,22-23 8,0 22-2,0-22 8,0 0-7,0 1 1,0-1 7,0 0-11,22 0 13,-22 0-1,22-22-17,0 22 0,22-22 8,-22 0 4,23 23-14,-23-23 4,22 0-7,-22 0 1,1 0 3,-1-23 9,0 1-3,-22 0 7,0 0-15,0 0 3,0-23 8,0 23 3,0 0 2,-22 22-14,0 0 34,-1 0-33,1 0 8,0 0-5,0 0-6,-22 0 7,21 22 0,23 0-5,-22-22 20,22 23-10,0-1 60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Week 2 lesson 1 of Programming I. Our objective this week is to give you enough of the basics for you to start coding and doing interesting stuff. As we go through the remaining weeks of this module, we will examine the various concepts more thoroughly, but think of today as a sample platter of the yummy programming things you will be able to taste later.</a:t>
            </a:r>
          </a:p>
          <a:p>
            <a:endParaRPr lang="en-US" dirty="0"/>
          </a:p>
          <a:p>
            <a:r>
              <a:rPr lang="en-US" dirty="0"/>
              <a:t>Hmm, I’m hungry. Really shouldn’t be recording these before lunch.</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245043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more examples of how to express mathematical equations in Python. If you want to express y = ax + b, you write it in this way. Note that you need to put the asterisk for multiplication – just writing ax will not work because Python will think it is an identifier called “ax”. Similarly, if you want to do y = (</a:t>
            </a:r>
            <a:r>
              <a:rPr lang="en-US" dirty="0" err="1"/>
              <a:t>a+b</a:t>
            </a:r>
            <a:r>
              <a:rPr lang="en-US" dirty="0"/>
              <a:t>)(a-b), you need the asterisk to explicitly tell Python to multiply the results of the two parentheses.</a:t>
            </a:r>
          </a:p>
          <a:p>
            <a:endParaRPr lang="en-US" baseline="0" dirty="0"/>
          </a:p>
          <a:p>
            <a:r>
              <a:rPr lang="en-US" baseline="0" dirty="0"/>
              <a:t>Another thing to note is that Python only uses round brackets for this purpose, so even though you can use square brackets in math, you can only use round brackets in python.</a:t>
            </a:r>
          </a:p>
          <a:p>
            <a:endParaRPr lang="en-US" baseline="0" dirty="0"/>
          </a:p>
          <a:p>
            <a:r>
              <a:rPr lang="en-US" baseline="0" dirty="0"/>
              <a:t>If you want to do fractions, brackets is how you do it. Put your numerator in one set of brackets, your denominator in another set, and put a slash in between to divide the first with the second.</a:t>
            </a:r>
          </a:p>
          <a:p>
            <a:endParaRPr lang="en-US" baseline="0" dirty="0"/>
          </a:p>
          <a:p>
            <a:r>
              <a:rPr lang="en-US" baseline="0" dirty="0"/>
              <a:t>Finally, to make a value negative, just put a minus sign in front, just like you would do it normally.</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170863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revisit the assignment operator. For Python, it’s a single equals sign. If you put a variable to the left of the assignment operator, and an expression to the right, it will set the value of the variable to become the result of the expression. So k = 6 sets the value of k to 6. It’s like magic.</a:t>
            </a:r>
          </a:p>
          <a:p>
            <a:endParaRPr lang="en-US" dirty="0"/>
          </a:p>
          <a:p>
            <a:r>
              <a:rPr lang="en-US" dirty="0"/>
              <a:t>Not only that, the assignment operator works from right to left. In this case, if you write k = k + 1, Python will first evaluate the right hand side. Since k was originally 6, k+1 becomes 7. Then, it will take this value of 7 and assign it to k, overwriting the original value. It’s like even cooler magic.</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735599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Variables can be reassigned as many times as you need during the execution of your program.</a:t>
            </a:r>
            <a:r>
              <a:rPr lang="en-US" altLang="en-US" baseline="0" dirty="0"/>
              <a:t> In this example, class size has an initial value of 0, then it has the value of 18, and then you can add 1 to it and it becomes 19. Crazy, right?</a:t>
            </a:r>
          </a:p>
          <a:p>
            <a:pPr>
              <a:lnSpc>
                <a:spcPct val="90000"/>
              </a:lnSpc>
            </a:pPr>
            <a:endParaRPr lang="en-US" alt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62640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Python, you can perform more than one assignment in the same statement using the comma operator. In this example, we used commas to assign </a:t>
            </a:r>
            <a:r>
              <a:rPr lang="en-US" dirty="0"/>
              <a:t>three variables with the results of three expressions, so add is given the value of </a:t>
            </a:r>
            <a:r>
              <a:rPr lang="en-US" dirty="0" err="1"/>
              <a:t>y+z</a:t>
            </a:r>
            <a:r>
              <a:rPr lang="en-US" dirty="0"/>
              <a:t>, subtract is given the value of y-z and multiply is given the value of – you guessed it – y * z</a:t>
            </a:r>
            <a:r>
              <a:rPr lang="en-US" baseline="0" dirty="0"/>
              <a:t>. This can be useful and convenient later on when you are dealing with data that is composed of multiple different parts, like lists and tuples that we will cover later in this module. For now, keep this comma operator in mind.</a:t>
            </a:r>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234938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14</a:t>
            </a:fld>
            <a:endParaRPr lang="en-GB" altLang="en-US" sz="1000">
              <a:latin typeface="Arial" charset="0"/>
            </a:endParaRPr>
          </a:p>
        </p:txBody>
      </p:sp>
    </p:spTree>
    <p:extLst>
      <p:ext uri="{BB962C8B-B14F-4D97-AF65-F5344CB8AC3E}">
        <p14:creationId xmlns:p14="http://schemas.microsoft.com/office/powerpoint/2010/main" val="624785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relational or comparison</a:t>
            </a:r>
            <a:r>
              <a:rPr lang="en-US" baseline="0" dirty="0"/>
              <a:t> operators. These operators compare two operands and gives you a result of either True or False.</a:t>
            </a:r>
          </a:p>
          <a:p>
            <a:r>
              <a:rPr lang="en-US" dirty="0"/>
              <a:t>There are six of them:</a:t>
            </a:r>
          </a:p>
          <a:p>
            <a:pPr marL="171450" indent="-171450">
              <a:buFont typeface="Arial" panose="020B0604020202020204" pitchFamily="34" charset="0"/>
              <a:buChar char="•"/>
            </a:pPr>
            <a:r>
              <a:rPr lang="en-US" dirty="0"/>
              <a:t>Equal, which is represented by two equal signs to differentiate it from the assignment operator;</a:t>
            </a:r>
          </a:p>
          <a:p>
            <a:pPr marL="171450" indent="-171450">
              <a:buFont typeface="Arial" panose="020B0604020202020204" pitchFamily="34" charset="0"/>
              <a:buChar char="•"/>
            </a:pPr>
            <a:r>
              <a:rPr lang="en-US" dirty="0"/>
              <a:t>Not equal, which is represented by exclamation mark equals;</a:t>
            </a:r>
          </a:p>
          <a:p>
            <a:pPr marL="171450" indent="-171450">
              <a:buFont typeface="Arial" panose="020B0604020202020204" pitchFamily="34" charset="0"/>
              <a:buChar char="•"/>
            </a:pPr>
            <a:r>
              <a:rPr lang="en-US" dirty="0"/>
              <a:t>Greater than;</a:t>
            </a:r>
          </a:p>
          <a:p>
            <a:pPr marL="171450" indent="-171450">
              <a:buFont typeface="Arial" panose="020B0604020202020204" pitchFamily="34" charset="0"/>
              <a:buChar char="•"/>
            </a:pPr>
            <a:r>
              <a:rPr lang="en-US" dirty="0"/>
              <a:t>Greater than or equal;</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Less than; and</a:t>
            </a:r>
          </a:p>
          <a:p>
            <a:pPr marL="171450" indent="-171450">
              <a:buFont typeface="Arial" panose="020B0604020202020204" pitchFamily="34" charset="0"/>
              <a:buChar char="•"/>
            </a:pPr>
            <a:r>
              <a:rPr lang="en-US" dirty="0"/>
              <a:t>Less than or equal</a:t>
            </a:r>
            <a:endParaRPr lang="en-US" baseline="0" dirty="0"/>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124123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has three logical</a:t>
            </a:r>
            <a:r>
              <a:rPr lang="en-US" baseline="0" dirty="0"/>
              <a:t> </a:t>
            </a:r>
            <a:r>
              <a:rPr lang="en-US" dirty="0"/>
              <a:t>operators that are reserved keywords. These operators connect Boolean expressions to form compound Boolean expressions.</a:t>
            </a:r>
          </a:p>
          <a:p>
            <a:endParaRPr lang="en-US" dirty="0"/>
          </a:p>
          <a:p>
            <a:r>
              <a:rPr lang="en-US" dirty="0"/>
              <a:t>and will only return True if both Boolean expressions are True;</a:t>
            </a:r>
          </a:p>
          <a:p>
            <a:r>
              <a:rPr lang="en-US" dirty="0"/>
              <a:t>or is True whenever either</a:t>
            </a:r>
            <a:r>
              <a:rPr lang="en-US" baseline="0" dirty="0"/>
              <a:t> of the two expressions </a:t>
            </a:r>
            <a:r>
              <a:rPr lang="en-US" dirty="0"/>
              <a:t>is True. This means that or will also return True if both expressions are True. If it helps, think of or in Python as and/or;</a:t>
            </a:r>
          </a:p>
          <a:p>
            <a:r>
              <a:rPr lang="en-US" dirty="0"/>
              <a:t>Finally, not will return the opposite of its operand, so the</a:t>
            </a:r>
            <a:r>
              <a:rPr lang="en-US" baseline="0" dirty="0"/>
              <a:t> result is</a:t>
            </a:r>
            <a:r>
              <a:rPr lang="en-US" dirty="0"/>
              <a:t> False if the operand is True.</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2415239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covered</a:t>
            </a:r>
            <a:r>
              <a:rPr lang="en-US" baseline="0" dirty="0"/>
              <a:t> more operators, let’s look at the operator precedence from highest to lowest. You must memorize this table, and also the precedence values of all other operators as you learn about them.</a:t>
            </a:r>
          </a:p>
          <a:p>
            <a:endParaRPr lang="en-US" baseline="0" dirty="0"/>
          </a:p>
          <a:p>
            <a:r>
              <a:rPr lang="en-US" baseline="0" dirty="0"/>
              <a:t>Just kidding! Who has the time to memorize all this? Here’s an important tip. Notice that parentheses has the highest precedence of all operators. When you are writing a complicated expression, when in doubt, always add parentheses to control the order of evaluating the operators. In fact, even if the parentheses are not necessary, there is no harm in adding them for the sake of clarity.</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17</a:t>
            </a:fld>
            <a:endParaRPr lang="en-US"/>
          </a:p>
        </p:txBody>
      </p:sp>
    </p:spTree>
    <p:extLst>
      <p:ext uri="{BB962C8B-B14F-4D97-AF65-F5344CB8AC3E}">
        <p14:creationId xmlns:p14="http://schemas.microsoft.com/office/powerpoint/2010/main" val="54746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18</a:t>
            </a:fld>
            <a:endParaRPr lang="en-GB" altLang="en-US" sz="1000">
              <a:latin typeface="Arial" charset="0"/>
            </a:endParaRPr>
          </a:p>
        </p:txBody>
      </p:sp>
    </p:spTree>
    <p:extLst>
      <p:ext uri="{BB962C8B-B14F-4D97-AF65-F5344CB8AC3E}">
        <p14:creationId xmlns:p14="http://schemas.microsoft.com/office/powerpoint/2010/main" val="2049360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it is necessary to convert values from one type to another. Python provides a few functions that will allow us to do that. The functions int, float,</a:t>
            </a:r>
            <a:r>
              <a:rPr lang="en-US" baseline="0" dirty="0"/>
              <a:t> </a:t>
            </a:r>
            <a:r>
              <a:rPr lang="en-US" dirty="0"/>
              <a:t>str and bool will convert their arguments into types </a:t>
            </a:r>
            <a:r>
              <a:rPr lang="en-US" i="1" dirty="0"/>
              <a:t>integer</a:t>
            </a:r>
            <a:r>
              <a:rPr lang="en-US" dirty="0"/>
              <a:t>, </a:t>
            </a:r>
            <a:r>
              <a:rPr lang="en-US" i="1" dirty="0"/>
              <a:t>floating point</a:t>
            </a:r>
            <a:r>
              <a:rPr lang="en-US" i="0" dirty="0"/>
              <a:t>,</a:t>
            </a:r>
            <a:r>
              <a:rPr lang="en-US" i="0" baseline="0" dirty="0"/>
              <a:t> </a:t>
            </a:r>
            <a:r>
              <a:rPr lang="en-US" i="1" dirty="0"/>
              <a:t>string and Boolean,</a:t>
            </a:r>
            <a:r>
              <a:rPr lang="en-US" dirty="0"/>
              <a:t> respectively. This can sometimes be confusing, so let’s take a look at a few examples.</a:t>
            </a:r>
          </a:p>
          <a:p>
            <a:endParaRPr lang="en-US" dirty="0"/>
          </a:p>
          <a:p>
            <a:r>
              <a:rPr lang="en-US" dirty="0"/>
              <a:t>Suppose you have this statement, which prints 4.0 divided by 2.0. Since you are dividing a float with another float, you expect to get a float, which in this case is 2.0, which is what you get. So far so good.</a:t>
            </a:r>
          </a:p>
          <a:p>
            <a:endParaRPr lang="en-US" dirty="0"/>
          </a:p>
          <a:p>
            <a:r>
              <a:rPr lang="en-US" dirty="0"/>
              <a:t>With this statement, you are converting the integers 4 and 2 into floats before you divide them, so you should expect to get the same result, which you do. No problem.</a:t>
            </a:r>
          </a:p>
          <a:p>
            <a:endParaRPr lang="en-US" dirty="0"/>
          </a:p>
          <a:p>
            <a:r>
              <a:rPr lang="en-US" dirty="0"/>
              <a:t>Now, what if you divide 4.0 by 2.0, making sure to convert 4.0 and 2.0 into integers first? You’d expect to get the integer 2, right? Wrong. You in fact get the float 2.0. This is because the divide operator always returns a float.</a:t>
            </a:r>
          </a:p>
          <a:p>
            <a:endParaRPr lang="en-US" dirty="0"/>
          </a:p>
          <a:p>
            <a:r>
              <a:rPr lang="en-US" dirty="0"/>
              <a:t>So if you want to get an integer results after a division, you need to convert the result to integer, not the individual operands. So this statement will work as intended.</a:t>
            </a:r>
          </a:p>
          <a:p>
            <a:endParaRPr lang="en-US" dirty="0"/>
          </a:p>
          <a:p>
            <a:r>
              <a:rPr lang="en-US" dirty="0"/>
              <a:t>What happens when you convert a float into an int? In Python, this just chops of the decimal part, so if you convert 3.8 into an integer, you get 3. It does NOT round up to 4.</a:t>
            </a:r>
          </a:p>
          <a:p>
            <a:endParaRPr lang="en-US" dirty="0"/>
          </a:p>
          <a:p>
            <a:r>
              <a:rPr lang="en-US" dirty="0"/>
              <a:t>When you convert a numerical value into a string, it will create a string containing the appropriate characters for you. So this statement will display the string containing the characters 3, decimal point, and then the characters 1415926.</a:t>
            </a:r>
          </a:p>
          <a:p>
            <a:endParaRPr lang="en-US" dirty="0"/>
          </a:p>
          <a:p>
            <a:r>
              <a:rPr lang="en-US" dirty="0"/>
              <a:t>In Python, you can convert numerical values to Boolean, meaning True or False. The only number that corresponds to False is zero. Any other number corresponds to True (even if it’s negative).</a:t>
            </a:r>
          </a:p>
          <a:p>
            <a:endParaRPr lang="en-US" dirty="0"/>
          </a:p>
          <a:p>
            <a:r>
              <a:rPr lang="en-US" dirty="0"/>
              <a:t>Play around with these type conversions in Python and make sure you understand how they work. You will be doing lots of type conversion when you do your programming later.</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19</a:t>
            </a:fld>
            <a:endParaRPr lang="en-US"/>
          </a:p>
        </p:txBody>
      </p:sp>
    </p:spTree>
    <p:extLst>
      <p:ext uri="{BB962C8B-B14F-4D97-AF65-F5344CB8AC3E}">
        <p14:creationId xmlns:p14="http://schemas.microsoft.com/office/powerpoint/2010/main" val="5943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cover in this lesson? The first thing we want to do is briefly talk about Python strings, which is how Python handles text. This is because a lot of the interesting stuff that you can do in programming requires you to write text on the screen, so we’ll talk a bit more about how strings work. We also want to discuss operators. We’ll cover mathematical operators like plus, minus, times and divide; comparison operators like greater than or equal to; and logical operators like and, or and not. There are other operators, but we’ll just cover these today.</a:t>
            </a:r>
          </a:p>
          <a:p>
            <a:endParaRPr lang="en-US" dirty="0"/>
          </a:p>
          <a:p>
            <a:r>
              <a:rPr lang="en-US" dirty="0"/>
              <a:t>Another useful thing to learn is how to interact with a program, and today we will explain how you can allow the user to type stuff onto the screen for the program to process. Finally, for more advanced mathematical operations like sin, cosine, tangent and exponents, we have the standard math module supplied by Python. OK then, let’s get started.</a:t>
            </a:r>
          </a:p>
        </p:txBody>
      </p:sp>
      <p:sp>
        <p:nvSpPr>
          <p:cNvPr id="4" name="Slide Number Placeholder 3"/>
          <p:cNvSpPr>
            <a:spLocks noGrp="1"/>
          </p:cNvSpPr>
          <p:nvPr>
            <p:ph type="sldNum" sz="quarter" idx="10"/>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1075487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 next thing we will cover in this lesson is some basic program interactivity, so that you can let the user type something into the console to be used as input for your programs.</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20</a:t>
            </a:fld>
            <a:endParaRPr lang="en-GB" altLang="en-US" sz="1000">
              <a:latin typeface="Arial" charset="0"/>
            </a:endParaRPr>
          </a:p>
        </p:txBody>
      </p:sp>
    </p:spTree>
    <p:extLst>
      <p:ext uri="{BB962C8B-B14F-4D97-AF65-F5344CB8AC3E}">
        <p14:creationId xmlns:p14="http://schemas.microsoft.com/office/powerpoint/2010/main" val="2874841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Programs often need to get data from the user. Python has a built-in</a:t>
            </a:r>
            <a:r>
              <a:rPr lang="en-US" baseline="0" dirty="0"/>
              <a:t> function for this purpose, called input. Input takes in one parameter, which is the string prompt that is shown to request the input from the user. It then </a:t>
            </a:r>
            <a:r>
              <a:rPr lang="en-US" dirty="0"/>
              <a:t>pauses program execution to allow the user to type in a line of input from the keyboard. Once the user presses the Enter key, the line is read and returned as a string. You can then use the assignment operator to store this as a string value.</a:t>
            </a:r>
          </a:p>
          <a:p>
            <a:endParaRPr lang="en-US" dirty="0"/>
          </a:p>
          <a:p>
            <a:r>
              <a:rPr lang="en-US" dirty="0"/>
              <a:t>This examples asks the user to enter their name, and then stores it in the variable name.</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21</a:t>
            </a:fld>
            <a:endParaRPr lang="en-US"/>
          </a:p>
        </p:txBody>
      </p:sp>
    </p:spTree>
    <p:extLst>
      <p:ext uri="{BB962C8B-B14F-4D97-AF65-F5344CB8AC3E}">
        <p14:creationId xmlns:p14="http://schemas.microsoft.com/office/powerpoint/2010/main" val="3326613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that input always returns a string. If you are asking the user for a numerical value, you must convert the string into the correct numeric type if you want to do calculations on them. A common way is to wrap the input command in the correct conversion function, for example int or float.</a:t>
            </a:r>
            <a:endParaRPr lang="en-US" baseline="0" dirty="0"/>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22</a:t>
            </a:fld>
            <a:endParaRPr lang="en-US"/>
          </a:p>
        </p:txBody>
      </p:sp>
    </p:spTree>
    <p:extLst>
      <p:ext uri="{BB962C8B-B14F-4D97-AF65-F5344CB8AC3E}">
        <p14:creationId xmlns:p14="http://schemas.microsoft.com/office/powerpoint/2010/main" val="3720525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program, the user is asked</a:t>
            </a:r>
            <a:r>
              <a:rPr lang="en-US" baseline="0" dirty="0"/>
              <a:t> to enter their height and weight as floats. The data entered are converted to float before being assigned to the variables height and weight, and this allows the program to do the correct </a:t>
            </a:r>
            <a:r>
              <a:rPr lang="en-US" baseline="0" dirty="0" err="1"/>
              <a:t>bmi</a:t>
            </a:r>
            <a:r>
              <a:rPr lang="en-US" baseline="0" dirty="0"/>
              <a:t> calculation.</a:t>
            </a:r>
          </a:p>
          <a:p>
            <a:endParaRPr lang="en-US" baseline="0" dirty="0"/>
          </a:p>
          <a:p>
            <a:r>
              <a:rPr lang="en-US" baseline="0" dirty="0"/>
              <a:t>What happens if you don’t convert the inputs into float? Try it out and see.</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23</a:t>
            </a:fld>
            <a:endParaRPr lang="en-US"/>
          </a:p>
        </p:txBody>
      </p:sp>
    </p:spTree>
    <p:extLst>
      <p:ext uri="{BB962C8B-B14F-4D97-AF65-F5344CB8AC3E}">
        <p14:creationId xmlns:p14="http://schemas.microsoft.com/office/powerpoint/2010/main" val="1655500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24</a:t>
            </a:fld>
            <a:endParaRPr lang="en-GB" altLang="en-US" sz="1000">
              <a:latin typeface="Arial" charset="0"/>
            </a:endParaRPr>
          </a:p>
        </p:txBody>
      </p:sp>
    </p:spTree>
    <p:extLst>
      <p:ext uri="{BB962C8B-B14F-4D97-AF65-F5344CB8AC3E}">
        <p14:creationId xmlns:p14="http://schemas.microsoft.com/office/powerpoint/2010/main" val="3935988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final part of today’s lesson is to talk about math functions in Python. If you’re doing the simple stuff like plus, minus, times and divide, you can just go ahead and do it because Python provides that functionality by default. But if you are looking to do slightly more advanced math, like sin, cosine, tangent, exponents and square root, you need to import the math module.</a:t>
            </a:r>
          </a:p>
        </p:txBody>
      </p:sp>
      <p:sp>
        <p:nvSpPr>
          <p:cNvPr id="4" name="Slide Number Placeholder 3"/>
          <p:cNvSpPr>
            <a:spLocks noGrp="1"/>
          </p:cNvSpPr>
          <p:nvPr>
            <p:ph type="sldNum" sz="quarter" idx="5"/>
          </p:nvPr>
        </p:nvSpPr>
        <p:spPr/>
        <p:txBody>
          <a:bodyPr/>
          <a:lstStyle/>
          <a:p>
            <a:fld id="{26B286DB-C50B-484C-A5B6-2AE944CA4CB5}" type="slidenum">
              <a:rPr lang="en-US" smtClean="0"/>
              <a:pPr/>
              <a:t>25</a:t>
            </a:fld>
            <a:endParaRPr lang="en-US"/>
          </a:p>
        </p:txBody>
      </p:sp>
    </p:spTree>
    <p:extLst>
      <p:ext uri="{BB962C8B-B14F-4D97-AF65-F5344CB8AC3E}">
        <p14:creationId xmlns:p14="http://schemas.microsoft.com/office/powerpoint/2010/main" val="4233369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huge number of modules in Python that allow you to do everything from complicated math and drawing graphs to extracting information from the Internet in real time and pushing notifications to your mobile phone. Today, we will talk about the math module, which gives you some additional mathematical functions to use. Since math is a module that is built into the basic Python installation, all you have to do to use it is write the code: import math. Once you do that, you can make use of various nifty mathematical functions like square root, pi and power. Notice that in order to use these function, you put math-dot in front of the function name.</a:t>
            </a:r>
          </a:p>
          <a:p>
            <a:endParaRPr lang="en-US" dirty="0"/>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26</a:t>
            </a:fld>
            <a:endParaRPr lang="en-US"/>
          </a:p>
        </p:txBody>
      </p:sp>
    </p:spTree>
    <p:extLst>
      <p:ext uri="{BB962C8B-B14F-4D97-AF65-F5344CB8AC3E}">
        <p14:creationId xmlns:p14="http://schemas.microsoft.com/office/powerpoint/2010/main" val="3853033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common mathematical functions from the math module. For example, </a:t>
            </a:r>
          </a:p>
          <a:p>
            <a:r>
              <a:rPr lang="en-US" dirty="0"/>
              <a:t>The ceil function</a:t>
            </a:r>
            <a:r>
              <a:rPr lang="en-US" baseline="0" dirty="0"/>
              <a:t> returns the ceiling of x, which is the smallest integer greater than or equal to x, and</a:t>
            </a:r>
          </a:p>
          <a:p>
            <a:r>
              <a:rPr lang="en-US" baseline="0" dirty="0"/>
              <a:t>The sqrt function returns the square root of x.</a:t>
            </a:r>
          </a:p>
          <a:p>
            <a:r>
              <a:rPr lang="en-US" baseline="0" dirty="0"/>
              <a:t>The math module also provides some common mathematical constants, including pi and e.</a:t>
            </a:r>
          </a:p>
          <a:p>
            <a:endParaRPr lang="en-US" baseline="0" dirty="0"/>
          </a:p>
          <a:p>
            <a:r>
              <a:rPr lang="en-US" baseline="0" dirty="0"/>
              <a:t>You can refer to the Python documentation to get the full list of math functions. Just Google it. You know what to do.</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27</a:t>
            </a:fld>
            <a:endParaRPr lang="en-US"/>
          </a:p>
        </p:txBody>
      </p:sp>
    </p:spTree>
    <p:extLst>
      <p:ext uri="{BB962C8B-B14F-4D97-AF65-F5344CB8AC3E}">
        <p14:creationId xmlns:p14="http://schemas.microsoft.com/office/powerpoint/2010/main" val="1186260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28</a:t>
            </a:fld>
            <a:endParaRPr lang="en-GB" altLang="en-US" sz="1000">
              <a:latin typeface="Arial" charset="0"/>
            </a:endParaRPr>
          </a:p>
        </p:txBody>
      </p:sp>
    </p:spTree>
    <p:extLst>
      <p:ext uri="{BB962C8B-B14F-4D97-AF65-F5344CB8AC3E}">
        <p14:creationId xmlns:p14="http://schemas.microsoft.com/office/powerpoint/2010/main" val="2286014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that’s the end of this lesson. We did a quick introduction of how Python handles strings, we talked about various operators and their precedence levels, we introduced the input function that allows you to get input from users, and we talked about the math module that supplies some useful, slightly more advanced math functions. This should be enough to get you all started on doing some interesting stuff.</a:t>
            </a:r>
          </a:p>
        </p:txBody>
      </p:sp>
      <p:sp>
        <p:nvSpPr>
          <p:cNvPr id="4" name="Slide Number Placeholder 3"/>
          <p:cNvSpPr>
            <a:spLocks noGrp="1"/>
          </p:cNvSpPr>
          <p:nvPr>
            <p:ph type="sldNum" sz="quarter" idx="10"/>
          </p:nvPr>
        </p:nvSpPr>
        <p:spPr/>
        <p:txBody>
          <a:bodyPr/>
          <a:lstStyle/>
          <a:p>
            <a:fld id="{26B286DB-C50B-484C-A5B6-2AE944CA4CB5}" type="slidenum">
              <a:rPr lang="en-US" smtClean="0"/>
              <a:pPr/>
              <a:t>29</a:t>
            </a:fld>
            <a:endParaRPr lang="en-US"/>
          </a:p>
        </p:txBody>
      </p:sp>
    </p:spTree>
    <p:extLst>
      <p:ext uri="{BB962C8B-B14F-4D97-AF65-F5344CB8AC3E}">
        <p14:creationId xmlns:p14="http://schemas.microsoft.com/office/powerpoint/2010/main" val="2104405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All right, first up we are going to explain a bit more about strings. The other basic data types are easy – integers are just whole numbers, floats are just numbers with decimal points, and Boolean values are either True or False. But strings are a little tricky, because they are made of multiple characters in sequence, and there are lots of things that you can do with strings.</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3</a:t>
            </a:fld>
            <a:endParaRPr lang="en-GB" altLang="en-US" sz="1000">
              <a:latin typeface="Arial" charset="0"/>
            </a:endParaRPr>
          </a:p>
        </p:txBody>
      </p:sp>
    </p:spTree>
    <p:extLst>
      <p:ext uri="{BB962C8B-B14F-4D97-AF65-F5344CB8AC3E}">
        <p14:creationId xmlns:p14="http://schemas.microsoft.com/office/powerpoint/2010/main" val="13892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a bit more about the topics we covered today on your own, here are a few links you check out. Otherwise, thanks for listening and we’ll see you in class.</a:t>
            </a:r>
            <a:endParaRPr lang="en-US" baseline="0" dirty="0"/>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30</a:t>
            </a:fld>
            <a:endParaRPr lang="en-US"/>
          </a:p>
        </p:txBody>
      </p:sp>
    </p:spTree>
    <p:extLst>
      <p:ext uri="{BB962C8B-B14F-4D97-AF65-F5344CB8AC3E}">
        <p14:creationId xmlns:p14="http://schemas.microsoft.com/office/powerpoint/2010/main" val="1760881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20" indent="0">
              <a:lnSpc>
                <a:spcPct val="100000"/>
              </a:lnSpc>
              <a:buClr>
                <a:srgbClr val="3333CC"/>
              </a:buClr>
              <a:buSzPct val="60000"/>
              <a:buFont typeface="Wingdings" charset="2"/>
              <a:buNone/>
            </a:pPr>
            <a:r>
              <a:rPr lang="en-US" sz="1200" b="0" strike="noStrike" spc="-1" baseline="0" dirty="0">
                <a:solidFill>
                  <a:srgbClr val="000000"/>
                </a:solidFill>
                <a:uFill>
                  <a:solidFill>
                    <a:srgbClr val="FFFFFF"/>
                  </a:solidFill>
                </a:uFill>
                <a:latin typeface="Tahoma"/>
              </a:rPr>
              <a:t>In Python, strings can be expressed as sequences of characters in single quotes, double quotes or even triple quotes. Or even double </a:t>
            </a:r>
            <a:r>
              <a:rPr lang="en-US" sz="1200" b="0" strike="noStrike" spc="-1" baseline="0" dirty="0" err="1">
                <a:solidFill>
                  <a:srgbClr val="000000"/>
                </a:solidFill>
                <a:uFill>
                  <a:solidFill>
                    <a:srgbClr val="FFFFFF"/>
                  </a:solidFill>
                </a:uFill>
                <a:latin typeface="Tahoma"/>
              </a:rPr>
              <a:t>double</a:t>
            </a:r>
            <a:r>
              <a:rPr lang="en-US" sz="1200" b="0" strike="noStrike" spc="-1" baseline="0" dirty="0">
                <a:solidFill>
                  <a:srgbClr val="000000"/>
                </a:solidFill>
                <a:uFill>
                  <a:solidFill>
                    <a:srgbClr val="FFFFFF"/>
                  </a:solidFill>
                </a:uFill>
                <a:latin typeface="Tahoma"/>
              </a:rPr>
              <a:t> quotes. Or even triple double quotes. All these examples are valid ways to express the string “Welcome to ICT” in Python. </a:t>
            </a:r>
          </a:p>
          <a:p>
            <a:pPr marL="720" indent="0">
              <a:lnSpc>
                <a:spcPct val="100000"/>
              </a:lnSpc>
              <a:buClr>
                <a:srgbClr val="3333CC"/>
              </a:buClr>
              <a:buSzPct val="60000"/>
              <a:buFont typeface="Wingdings" charset="2"/>
              <a:buNone/>
            </a:pPr>
            <a:endParaRPr lang="en-US" sz="900" b="0" strike="noStrike" spc="-1" dirty="0">
              <a:solidFill>
                <a:srgbClr val="000000"/>
              </a:solidFill>
              <a:uFill>
                <a:solidFill>
                  <a:srgbClr val="FFFFFF"/>
                </a:solidFill>
              </a:uFill>
              <a:latin typeface="Arial"/>
            </a:endParaRP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2820457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strike="noStrike" spc="-1" baseline="0" dirty="0">
                <a:solidFill>
                  <a:srgbClr val="000000"/>
                </a:solidFill>
                <a:uFill>
                  <a:solidFill>
                    <a:srgbClr val="FFFFFF"/>
                  </a:solidFill>
                </a:uFill>
                <a:latin typeface="Tahoma"/>
              </a:rPr>
              <a:t>Why bother with triple quotes? Who has that much time on their hands? The advantage of triple </a:t>
            </a:r>
            <a:r>
              <a:rPr lang="en-US" dirty="0"/>
              <a:t>quoted strings is that they may span multiple lines, which means that you can write code like this and it will work, but single or double-quoted strings can’t do that.</a:t>
            </a:r>
          </a:p>
          <a:p>
            <a:endParaRPr lang="en-US" dirty="0"/>
          </a:p>
          <a:p>
            <a:r>
              <a:rPr lang="en-US" dirty="0"/>
              <a:t>Why bother with even double-quoted strings, then? To help you answer the question, try typing this into the Python shell. What is the output that you expect? What is the actual output? And can you think of a way that double-quoted strings can help?</a:t>
            </a:r>
          </a:p>
          <a:p>
            <a:endParaRPr lang="en-US" dirty="0"/>
          </a:p>
          <a:p>
            <a:r>
              <a:rPr lang="en-US" dirty="0"/>
              <a:t>OK, that’s all you need to know about strings for now. We will go into a lot more detail about strings in a future lesson.</a:t>
            </a:r>
          </a:p>
        </p:txBody>
      </p:sp>
      <p:sp>
        <p:nvSpPr>
          <p:cNvPr id="4" name="Slide Number Placeholder 3"/>
          <p:cNvSpPr>
            <a:spLocks noGrp="1"/>
          </p:cNvSpPr>
          <p:nvPr>
            <p:ph type="sldNum" sz="quarter" idx="10"/>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813411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Let’s talk about operators now. Operators are things that you can do to data and values. There are lots of operators in Python.</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6</a:t>
            </a:fld>
            <a:endParaRPr lang="en-GB" altLang="en-US" sz="1000">
              <a:latin typeface="Arial" charset="0"/>
            </a:endParaRPr>
          </a:p>
        </p:txBody>
      </p:sp>
    </p:spTree>
    <p:extLst>
      <p:ext uri="{BB962C8B-B14F-4D97-AF65-F5344CB8AC3E}">
        <p14:creationId xmlns:p14="http://schemas.microsoft.com/office/powerpoint/2010/main" val="252325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go over a bunch of common operators in Python and explain how they work. We will talk about arithmetic operators like plus, minus, times and divide; the assignment operator (which you have already encountered) allows you to set the value of a variable; relational operators allow you to compare values; and logical operators that you can use to combine or negate values.</a:t>
            </a:r>
          </a:p>
          <a:p>
            <a:endParaRPr lang="en-US" dirty="0"/>
          </a:p>
          <a:p>
            <a:r>
              <a:rPr lang="en-US" dirty="0"/>
              <a:t>Incidentally, the things that operators act on are called “operands”. So in this expression, these are operators, and these are operands.</a:t>
            </a:r>
          </a:p>
        </p:txBody>
      </p:sp>
      <p:sp>
        <p:nvSpPr>
          <p:cNvPr id="4" name="Slide Number Placeholder 3"/>
          <p:cNvSpPr>
            <a:spLocks noGrp="1"/>
          </p:cNvSpPr>
          <p:nvPr>
            <p:ph type="sldNum" sz="quarter" idx="10"/>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1753074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something you are probably familiar with, which is arithmetic operators. Well, sort of. The plus and minus are the same, but in Python multiplication is the asterisk, and divide is the slash.</a:t>
            </a:r>
          </a:p>
          <a:p>
            <a:endParaRPr lang="en-US" dirty="0"/>
          </a:p>
          <a:p>
            <a:r>
              <a:rPr lang="en-US" dirty="0"/>
              <a:t>We also have a couple of operators for integer division. What’s integer division? Remember in primary school when you a have to do your long division manually, and when you are given 15 divided by 6, and you end up with the answer as 2 remainder 3? So floor division, which is a double slash, is the integer result of the division, and the modulus operator, which is the percent sign, is the remainder.</a:t>
            </a:r>
          </a:p>
          <a:p>
            <a:endParaRPr lang="en-US" dirty="0"/>
          </a:p>
          <a:p>
            <a:r>
              <a:rPr lang="en-US" dirty="0"/>
              <a:t>There is also an exponentiation operation (or “to the power of”), which is two asterisks. So it turns out 15 to the power of 6 is 11 million 390 thousand 625. That’s useful to know. </a:t>
            </a:r>
          </a:p>
        </p:txBody>
      </p:sp>
      <p:sp>
        <p:nvSpPr>
          <p:cNvPr id="4" name="Slide Number Placeholder 3"/>
          <p:cNvSpPr>
            <a:spLocks noGrp="1"/>
          </p:cNvSpPr>
          <p:nvPr>
            <p:ph type="sldNum" sz="quarter" idx="10"/>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295969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a:t>
            </a:r>
            <a:r>
              <a:rPr lang="en-US" baseline="0" dirty="0"/>
              <a:t> w</a:t>
            </a:r>
            <a:r>
              <a:rPr lang="en-US" dirty="0"/>
              <a:t>hen you have more than one operator in an expression? Which one do you do first?</a:t>
            </a:r>
          </a:p>
          <a:p>
            <a:endParaRPr lang="en-US" dirty="0"/>
          </a:p>
          <a:p>
            <a:r>
              <a:rPr lang="en-US" dirty="0"/>
              <a:t>All operators in Python have a precedence level as well as a direction. If you have complicated expression, Python will go down the precedence list and execute the ones with the highest precedence first. If multiple operators at the same precedence level are in an expression, then they are evaluated according the direction, either right to left or left to right.</a:t>
            </a:r>
          </a:p>
          <a:p>
            <a:endParaRPr lang="en-US" dirty="0"/>
          </a:p>
          <a:p>
            <a:r>
              <a:rPr lang="en-US" dirty="0"/>
              <a:t>This table shows you the precedence levels for some of the operators. So given these precedence levels, how is this equation evaluated? According to the precedence table, the highest precedence is parentheses (or brackets). We have two sets of these, and it does not really matter which one we do first, so let’s do this one first. In this expression, it is 2 to the power of 3 to the power of 2, so which operation do we do first? To decide, we look at exponentiation and see that the direction is right to left, so we actually do this one first, which gives us 2 to the power of 9. Then we evaluate this expression and get 512.</a:t>
            </a:r>
          </a:p>
          <a:p>
            <a:endParaRPr lang="en-US" dirty="0"/>
          </a:p>
          <a:p>
            <a:r>
              <a:rPr lang="en-US" dirty="0"/>
              <a:t>Next we look at the other parentheses. We see that multiplication has a higher precedence than addition, so we do 8 times 3.7 first, which gives us 29.6. Then we add these values together to get 34.5.</a:t>
            </a:r>
          </a:p>
          <a:p>
            <a:endParaRPr lang="en-US" dirty="0"/>
          </a:p>
          <a:p>
            <a:r>
              <a:rPr lang="en-US" dirty="0"/>
              <a:t>Now we end up with this equation, and we see that both times and divide have the same precedence, so we look at the direction. In this case, the direction is left to right, so we multiply 8.34 and 512 to get 427008, and then finally we do the division to get the final result of 123.77 something </a:t>
            </a:r>
            <a:r>
              <a:rPr lang="en-US" dirty="0" err="1"/>
              <a:t>something</a:t>
            </a:r>
            <a:r>
              <a:rPr lang="en-US" dirty="0"/>
              <a:t>. Finally we assign this number to the variable called value.</a:t>
            </a:r>
          </a:p>
          <a:p>
            <a:endParaRPr lang="en-US" dirty="0"/>
          </a:p>
          <a:p>
            <a:r>
              <a:rPr lang="en-US" dirty="0"/>
              <a:t>And that’s how you calculate like a computer.</a:t>
            </a:r>
          </a:p>
        </p:txBody>
      </p:sp>
      <p:sp>
        <p:nvSpPr>
          <p:cNvPr id="4" name="Slide Number Placeholder 3"/>
          <p:cNvSpPr>
            <a:spLocks noGrp="1"/>
          </p:cNvSpPr>
          <p:nvPr>
            <p:ph type="sldNum" sz="quarter" idx="10"/>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2330268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600" b="1" dirty="0">
                <a:solidFill>
                  <a:schemeClr val="tx1"/>
                </a:solidFill>
              </a:rPr>
              <a:t>2</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657600"/>
            <a:ext cx="4800600" cy="21336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0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Year 1 (2023/24), Semester 1</a:t>
            </a:r>
            <a:endParaRPr kumimoji="1" lang="en-GB" sz="44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SG" dirty="0"/>
          </a:p>
        </p:txBody>
      </p:sp>
      <p:sp>
        <p:nvSpPr>
          <p:cNvPr id="3" name="Content Placeholder 2"/>
          <p:cNvSpPr>
            <a:spLocks noGrp="1"/>
          </p:cNvSpPr>
          <p:nvPr>
            <p:ph idx="1"/>
          </p:nvPr>
        </p:nvSpPr>
        <p:spPr/>
        <p:txBody>
          <a:bodyPr/>
          <a:lstStyle>
            <a:lvl1pPr marL="514350" indent="-514350">
              <a:buSzPct val="70000"/>
              <a:buFont typeface="Wingdings" panose="05000000000000000000" pitchFamily="2" charset="2"/>
              <a:buChar char="q"/>
              <a:defRPr b="1">
                <a:solidFill>
                  <a:srgbClr val="660033"/>
                </a:solidFill>
                <a:latin typeface="Arial Narrow" panose="020B0606020202030204" pitchFamily="34" charset="0"/>
              </a:defRPr>
            </a:lvl1pPr>
            <a:lvl2pPr marL="800100" indent="-342900">
              <a:buFont typeface="Wingdings" panose="05000000000000000000" pitchFamily="2" charset="2"/>
              <a:buChar char="ü"/>
              <a:defRPr>
                <a:solidFill>
                  <a:schemeClr val="tx1"/>
                </a:solidFill>
                <a:latin typeface="Arial Narrow" panose="020B0606020202030204" pitchFamily="34" charset="0"/>
              </a:defRPr>
            </a:lvl2pPr>
            <a:lvl3pPr>
              <a:defRPr>
                <a:solidFill>
                  <a:srgbClr val="660033"/>
                </a:solidFill>
                <a:latin typeface="Arial Narrow" panose="020B0606020202030204" pitchFamily="34" charset="0"/>
              </a:defRPr>
            </a:lvl3pPr>
            <a:lvl4pPr>
              <a:defRPr>
                <a:solidFill>
                  <a:srgbClr val="660033"/>
                </a:solidFill>
                <a:latin typeface="Arial Narrow" panose="020B0606020202030204" pitchFamily="34" charset="0"/>
              </a:defRPr>
            </a:lvl4pPr>
            <a:lvl5pPr>
              <a:defRPr>
                <a:solidFill>
                  <a:srgbClr val="660033"/>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17/4/2023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2</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7516B110-3F47-4AA3-8ECB-85D847E92E94}"/>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SzPct val="7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914400" indent="-4572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640064"/>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microsoft.com/office/2007/relationships/media" Target="../media/media10.m4a"/><Relationship Id="rId7" Type="http://schemas.openxmlformats.org/officeDocument/2006/relationships/oleObject" Target="../embeddings/oleObject1.bin"/><Relationship Id="rId2" Type="http://schemas.openxmlformats.org/officeDocument/2006/relationships/tags" Target="../tags/tag4.xml"/><Relationship Id="rId1" Type="http://schemas.openxmlformats.org/officeDocument/2006/relationships/vmlDrawing" Target="../drawings/vmlDrawing1.v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audio" Target="../media/media10.m4a"/><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4.png"/><Relationship Id="rId2" Type="http://schemas.microsoft.com/office/2007/relationships/media" Target="../media/media20.m4a"/><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1.m4a"/><Relationship Id="rId7" Type="http://schemas.openxmlformats.org/officeDocument/2006/relationships/image" Target="../media/image14.png"/><Relationship Id="rId2" Type="http://schemas.microsoft.com/office/2007/relationships/media" Target="../media/media21.m4a"/><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png"/><Relationship Id="rId5" Type="http://schemas.openxmlformats.org/officeDocument/2006/relationships/hyperlink" Target="https://docs.python.org/3/library/math.html" TargetMode="Externa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realpython.com/python-math-module/" TargetMode="Externa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hyperlink" Target="https://realpython.com/python-or-operator/" TargetMode="External"/><Relationship Id="rId5" Type="http://schemas.openxmlformats.org/officeDocument/2006/relationships/hyperlink" Target="http://openbookproject.net/thinkcs/python/english3e/variables_expressions_statements.html" TargetMode="External"/><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microsoft.com/office/2011/relationships/inkAction" Target="../ink/inkAction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1311128"/>
          </a:xfrm>
        </p:spPr>
        <p:txBody>
          <a:bodyPr/>
          <a:lstStyle/>
          <a:p>
            <a:r>
              <a:rPr lang="en-GB" dirty="0"/>
              <a:t>Operators and Interactivity</a:t>
            </a:r>
          </a:p>
        </p:txBody>
      </p:sp>
      <p:pic>
        <p:nvPicPr>
          <p:cNvPr id="2" name="Audio 1">
            <a:hlinkClick r:id="" action="ppaction://media"/>
            <a:extLst>
              <a:ext uri="{FF2B5EF4-FFF2-40B4-BE49-F238E27FC236}">
                <a16:creationId xmlns:a16="http://schemas.microsoft.com/office/drawing/2014/main" id="{AE3DE16E-C4DE-4A58-B395-EA6341E742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480"/>
    </mc:Choice>
    <mc:Fallback xmlns="">
      <p:transition spd="slow" advTm="2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Formulae to Python</a:t>
            </a:r>
            <a:endParaRPr lang="en-SG" dirty="0"/>
          </a:p>
        </p:txBody>
      </p:sp>
      <p:graphicFrame>
        <p:nvGraphicFramePr>
          <p:cNvPr id="6" name="Table 5"/>
          <p:cNvGraphicFramePr>
            <a:graphicFrameLocks noGrp="1"/>
          </p:cNvGraphicFramePr>
          <p:nvPr>
            <p:extLst>
              <p:ext uri="{D42A27DB-BD31-4B8C-83A1-F6EECF244321}">
                <p14:modId xmlns:p14="http://schemas.microsoft.com/office/powerpoint/2010/main" val="882114075"/>
              </p:ext>
            </p:extLst>
          </p:nvPr>
        </p:nvGraphicFramePr>
        <p:xfrm>
          <a:off x="381000" y="1295400"/>
          <a:ext cx="8229601" cy="4222300"/>
        </p:xfrm>
        <a:graphic>
          <a:graphicData uri="http://schemas.openxmlformats.org/drawingml/2006/table">
            <a:tbl>
              <a:tblPr/>
              <a:tblGrid>
                <a:gridCol w="651850">
                  <a:extLst>
                    <a:ext uri="{9D8B030D-6E8A-4147-A177-3AD203B41FA5}">
                      <a16:colId xmlns:a16="http://schemas.microsoft.com/office/drawing/2014/main" val="20000"/>
                    </a:ext>
                  </a:extLst>
                </a:gridCol>
                <a:gridCol w="3422210">
                  <a:extLst>
                    <a:ext uri="{9D8B030D-6E8A-4147-A177-3AD203B41FA5}">
                      <a16:colId xmlns:a16="http://schemas.microsoft.com/office/drawing/2014/main" val="20001"/>
                    </a:ext>
                  </a:extLst>
                </a:gridCol>
                <a:gridCol w="4155541">
                  <a:extLst>
                    <a:ext uri="{9D8B030D-6E8A-4147-A177-3AD203B41FA5}">
                      <a16:colId xmlns:a16="http://schemas.microsoft.com/office/drawing/2014/main" val="20002"/>
                    </a:ext>
                  </a:extLst>
                </a:gridCol>
              </a:tblGrid>
              <a:tr h="622300">
                <a:tc>
                  <a:txBody>
                    <a:bodyPr/>
                    <a:lstStyle/>
                    <a:p>
                      <a:pPr marL="0" marR="0" algn="ctr">
                        <a:spcBef>
                          <a:spcPts val="300"/>
                        </a:spcBef>
                        <a:spcAft>
                          <a:spcPts val="300"/>
                        </a:spcAft>
                      </a:pPr>
                      <a:r>
                        <a:rPr lang="en-SG" sz="2200" kern="0" dirty="0">
                          <a:effectLst/>
                        </a:rPr>
                        <a:t> </a:t>
                      </a:r>
                      <a:endParaRPr lang="en-SG" sz="2200" b="1" kern="0" dirty="0">
                        <a:effectLst/>
                        <a:latin typeface="Times New Roman"/>
                        <a:ea typeface="SimHei"/>
                        <a:cs typeface="Times New Roman"/>
                      </a:endParaRPr>
                    </a:p>
                  </a:txBody>
                  <a:tcPr marL="68580" marR="68580" marT="0" marB="0">
                    <a:solidFill>
                      <a:srgbClr val="CCECFF"/>
                    </a:solidFill>
                  </a:tcPr>
                </a:tc>
                <a:tc>
                  <a:txBody>
                    <a:bodyPr/>
                    <a:lstStyle/>
                    <a:p>
                      <a:pPr marL="0" marR="0">
                        <a:spcBef>
                          <a:spcPts val="0"/>
                        </a:spcBef>
                        <a:spcAft>
                          <a:spcPts val="0"/>
                        </a:spcAft>
                      </a:pPr>
                      <a:r>
                        <a:rPr lang="en-SG" sz="2800" b="1" dirty="0">
                          <a:effectLst/>
                          <a:latin typeface="Arial Narrow" panose="020B0606020202030204" pitchFamily="34" charset="0"/>
                        </a:rPr>
                        <a:t>Mathematical Formulae</a:t>
                      </a:r>
                      <a:endParaRPr lang="en-SG" sz="28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a:spcBef>
                          <a:spcPts val="300"/>
                        </a:spcBef>
                        <a:spcAft>
                          <a:spcPts val="300"/>
                        </a:spcAft>
                      </a:pPr>
                      <a:r>
                        <a:rPr lang="en-SG" sz="2800" b="1" dirty="0">
                          <a:effectLst/>
                          <a:latin typeface="Arial Narrow" panose="020B0606020202030204" pitchFamily="34" charset="0"/>
                        </a:rPr>
                        <a:t>Python Statement</a:t>
                      </a:r>
                      <a:endParaRPr lang="en-SG" sz="2800" b="1" dirty="0">
                        <a:effectLst/>
                        <a:latin typeface="Arial Narrow" panose="020B0606020202030204" pitchFamily="34" charset="0"/>
                        <a:ea typeface="SimSun"/>
                      </a:endParaRPr>
                    </a:p>
                  </a:txBody>
                  <a:tcPr marL="68580" marR="68580" marT="0" marB="0" anchor="ctr">
                    <a:solidFill>
                      <a:srgbClr val="CCECFF"/>
                    </a:solidFill>
                  </a:tcPr>
                </a:tc>
                <a:extLst>
                  <a:ext uri="{0D108BD9-81ED-4DB2-BD59-A6C34878D82A}">
                    <a16:rowId xmlns:a16="http://schemas.microsoft.com/office/drawing/2014/main" val="10000"/>
                  </a:ext>
                </a:extLst>
              </a:tr>
              <a:tr h="720000">
                <a:tc>
                  <a:txBody>
                    <a:bodyPr/>
                    <a:lstStyle/>
                    <a:p>
                      <a:pPr marL="0" marR="0" algn="ctr">
                        <a:spcBef>
                          <a:spcPts val="600"/>
                        </a:spcBef>
                        <a:spcAft>
                          <a:spcPts val="300"/>
                        </a:spcAft>
                      </a:pPr>
                      <a:r>
                        <a:rPr lang="en-SG" sz="2200" dirty="0">
                          <a:effectLst/>
                        </a:rPr>
                        <a:t>1.</a:t>
                      </a:r>
                      <a:endParaRPr lang="en-SG" sz="2200" dirty="0">
                        <a:effectLst/>
                        <a:latin typeface="Times New Roman"/>
                        <a:ea typeface="SimSun"/>
                      </a:endParaRPr>
                    </a:p>
                  </a:txBody>
                  <a:tcPr marL="68580" marR="68580" marT="0" marB="0" anchor="ctr">
                    <a:solidFill>
                      <a:schemeClr val="bg1"/>
                    </a:solidFill>
                  </a:tcPr>
                </a:tc>
                <a:tc>
                  <a:txBody>
                    <a:bodyPr/>
                    <a:lstStyle/>
                    <a:p>
                      <a:pPr marL="0" marR="0">
                        <a:spcBef>
                          <a:spcPts val="600"/>
                        </a:spcBef>
                        <a:spcAft>
                          <a:spcPts val="300"/>
                        </a:spcAft>
                      </a:pPr>
                      <a:r>
                        <a:rPr lang="en-SG" sz="2200" dirty="0">
                          <a:effectLst/>
                          <a:latin typeface="Calibri" panose="020F0502020204030204" pitchFamily="34" charset="0"/>
                          <a:cs typeface="Calibri" panose="020F0502020204030204" pitchFamily="34" charset="0"/>
                        </a:rPr>
                        <a:t>y = </a:t>
                      </a:r>
                      <a:r>
                        <a:rPr lang="en-SG" sz="2200" dirty="0" err="1">
                          <a:effectLst/>
                          <a:latin typeface="Calibri" panose="020F0502020204030204" pitchFamily="34" charset="0"/>
                          <a:cs typeface="Calibri" panose="020F0502020204030204" pitchFamily="34" charset="0"/>
                        </a:rPr>
                        <a:t>ax</a:t>
                      </a:r>
                      <a:r>
                        <a:rPr lang="en-SG" sz="2200" dirty="0">
                          <a:effectLst/>
                          <a:latin typeface="Calibri" panose="020F0502020204030204" pitchFamily="34" charset="0"/>
                          <a:cs typeface="Calibri" panose="020F0502020204030204" pitchFamily="34" charset="0"/>
                        </a:rPr>
                        <a:t> + b</a:t>
                      </a:r>
                      <a:endParaRPr lang="en-SG" sz="22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spcBef>
                          <a:spcPts val="600"/>
                        </a:spcBef>
                        <a:spcAft>
                          <a:spcPts val="300"/>
                        </a:spcAft>
                      </a:pPr>
                      <a:endParaRPr lang="en-SG" sz="20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1"/>
                  </a:ext>
                </a:extLst>
              </a:tr>
              <a:tr h="720000">
                <a:tc>
                  <a:txBody>
                    <a:bodyPr/>
                    <a:lstStyle/>
                    <a:p>
                      <a:pPr marL="0" marR="0" algn="ctr">
                        <a:spcBef>
                          <a:spcPts val="600"/>
                        </a:spcBef>
                        <a:spcAft>
                          <a:spcPts val="300"/>
                        </a:spcAft>
                      </a:pPr>
                      <a:r>
                        <a:rPr lang="en-SG" sz="2200">
                          <a:effectLst/>
                        </a:rPr>
                        <a:t>2.</a:t>
                      </a:r>
                      <a:endParaRPr lang="en-SG" sz="2200">
                        <a:effectLst/>
                        <a:latin typeface="Times New Roman"/>
                        <a:ea typeface="SimSun"/>
                      </a:endParaRPr>
                    </a:p>
                  </a:txBody>
                  <a:tcPr marL="68580" marR="68580" marT="0" marB="0" anchor="ctr">
                    <a:solidFill>
                      <a:schemeClr val="bg1"/>
                    </a:solidFill>
                  </a:tcPr>
                </a:tc>
                <a:tc>
                  <a:txBody>
                    <a:bodyPr/>
                    <a:lstStyle/>
                    <a:p>
                      <a:pPr marL="0" marR="0">
                        <a:spcBef>
                          <a:spcPts val="600"/>
                        </a:spcBef>
                        <a:spcAft>
                          <a:spcPts val="300"/>
                        </a:spcAft>
                      </a:pPr>
                      <a:r>
                        <a:rPr lang="en-SG" sz="2200" dirty="0">
                          <a:effectLst/>
                          <a:latin typeface="Calibri" panose="020F0502020204030204" pitchFamily="34" charset="0"/>
                          <a:cs typeface="Calibri" panose="020F0502020204030204" pitchFamily="34" charset="0"/>
                        </a:rPr>
                        <a:t>y = (a + b) (a - b)</a:t>
                      </a:r>
                      <a:endParaRPr lang="en-SG" sz="22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spcBef>
                          <a:spcPts val="600"/>
                        </a:spcBef>
                        <a:spcAft>
                          <a:spcPts val="300"/>
                        </a:spcAft>
                      </a:pPr>
                      <a:endParaRPr lang="en-SG" sz="20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2"/>
                  </a:ext>
                </a:extLst>
              </a:tr>
              <a:tr h="720000">
                <a:tc>
                  <a:txBody>
                    <a:bodyPr/>
                    <a:lstStyle/>
                    <a:p>
                      <a:pPr marL="0" marR="0" algn="ctr">
                        <a:spcBef>
                          <a:spcPts val="600"/>
                        </a:spcBef>
                        <a:spcAft>
                          <a:spcPts val="300"/>
                        </a:spcAft>
                      </a:pPr>
                      <a:r>
                        <a:rPr lang="en-SG" sz="2200">
                          <a:effectLst/>
                        </a:rPr>
                        <a:t>3.</a:t>
                      </a:r>
                      <a:endParaRPr lang="en-SG" sz="2200">
                        <a:effectLst/>
                        <a:latin typeface="Times New Roman"/>
                        <a:ea typeface="SimSun"/>
                      </a:endParaRPr>
                    </a:p>
                  </a:txBody>
                  <a:tcPr marL="68580" marR="68580" marT="0" marB="0" anchor="ctr">
                    <a:solidFill>
                      <a:schemeClr val="bg1"/>
                    </a:solidFill>
                  </a:tcPr>
                </a:tc>
                <a:tc>
                  <a:txBody>
                    <a:bodyPr/>
                    <a:lstStyle/>
                    <a:p>
                      <a:pPr marL="0" marR="0">
                        <a:spcBef>
                          <a:spcPts val="600"/>
                        </a:spcBef>
                        <a:spcAft>
                          <a:spcPts val="300"/>
                        </a:spcAft>
                      </a:pPr>
                      <a:r>
                        <a:rPr lang="en-SG" sz="2200" dirty="0">
                          <a:effectLst/>
                          <a:latin typeface="Calibri" panose="020F0502020204030204" pitchFamily="34" charset="0"/>
                          <a:cs typeface="Calibri" panose="020F0502020204030204" pitchFamily="34" charset="0"/>
                        </a:rPr>
                        <a:t>y = 2[(a + b) (a - b)] - x</a:t>
                      </a:r>
                      <a:endParaRPr lang="en-SG" sz="22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spcBef>
                          <a:spcPts val="600"/>
                        </a:spcBef>
                        <a:spcAft>
                          <a:spcPts val="300"/>
                        </a:spcAft>
                      </a:pPr>
                      <a:endParaRPr lang="en-SG" sz="20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3"/>
                  </a:ext>
                </a:extLst>
              </a:tr>
              <a:tr h="720000">
                <a:tc>
                  <a:txBody>
                    <a:bodyPr/>
                    <a:lstStyle/>
                    <a:p>
                      <a:pPr marL="0" marR="0" algn="ctr">
                        <a:spcBef>
                          <a:spcPts val="600"/>
                        </a:spcBef>
                        <a:spcAft>
                          <a:spcPts val="300"/>
                        </a:spcAft>
                      </a:pPr>
                      <a:r>
                        <a:rPr lang="en-SG" sz="2200">
                          <a:effectLst/>
                        </a:rPr>
                        <a:t>4.</a:t>
                      </a:r>
                      <a:endParaRPr lang="en-SG" sz="2200">
                        <a:effectLst/>
                        <a:latin typeface="Times New Roman"/>
                        <a:ea typeface="SimSun"/>
                      </a:endParaRPr>
                    </a:p>
                  </a:txBody>
                  <a:tcPr marL="68580" marR="68580" marT="0" marB="0" anchor="ctr">
                    <a:solidFill>
                      <a:schemeClr val="bg1"/>
                    </a:solidFill>
                  </a:tcPr>
                </a:tc>
                <a:tc>
                  <a:txBody>
                    <a:bodyPr/>
                    <a:lstStyle/>
                    <a:p>
                      <a:pPr marL="0" marR="0">
                        <a:spcBef>
                          <a:spcPts val="300"/>
                        </a:spcBef>
                        <a:spcAft>
                          <a:spcPts val="300"/>
                        </a:spcAft>
                      </a:pPr>
                      <a:endParaRPr lang="en-SG" sz="22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spcBef>
                          <a:spcPts val="600"/>
                        </a:spcBef>
                        <a:spcAft>
                          <a:spcPts val="300"/>
                        </a:spcAft>
                      </a:pPr>
                      <a:endParaRPr lang="en-SG" sz="20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4"/>
                  </a:ext>
                </a:extLst>
              </a:tr>
              <a:tr h="720000">
                <a:tc>
                  <a:txBody>
                    <a:bodyPr/>
                    <a:lstStyle/>
                    <a:p>
                      <a:pPr marL="0" marR="0" algn="ctr">
                        <a:spcBef>
                          <a:spcPts val="300"/>
                        </a:spcBef>
                        <a:spcAft>
                          <a:spcPts val="600"/>
                        </a:spcAft>
                      </a:pPr>
                      <a:r>
                        <a:rPr lang="en-SG" sz="2200">
                          <a:effectLst/>
                        </a:rPr>
                        <a:t>5.</a:t>
                      </a:r>
                      <a:endParaRPr lang="en-SG" sz="2200">
                        <a:effectLst/>
                        <a:latin typeface="Times New Roman"/>
                        <a:ea typeface="SimSun"/>
                      </a:endParaRPr>
                    </a:p>
                  </a:txBody>
                  <a:tcPr marL="68580" marR="68580" marT="0" marB="0" anchor="ctr">
                    <a:solidFill>
                      <a:schemeClr val="bg1"/>
                    </a:solidFill>
                  </a:tcPr>
                </a:tc>
                <a:tc>
                  <a:txBody>
                    <a:bodyPr/>
                    <a:lstStyle/>
                    <a:p>
                      <a:pPr marL="0" marR="0">
                        <a:spcBef>
                          <a:spcPts val="300"/>
                        </a:spcBef>
                        <a:spcAft>
                          <a:spcPts val="600"/>
                        </a:spcAft>
                      </a:pPr>
                      <a:r>
                        <a:rPr lang="en-SG" sz="2200" dirty="0">
                          <a:effectLst/>
                          <a:latin typeface="Calibri" panose="020F0502020204030204" pitchFamily="34" charset="0"/>
                          <a:cs typeface="Calibri" panose="020F0502020204030204" pitchFamily="34" charset="0"/>
                        </a:rPr>
                        <a:t>a = -b</a:t>
                      </a:r>
                      <a:endParaRPr lang="en-SG" sz="22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spcBef>
                          <a:spcPts val="300"/>
                        </a:spcBef>
                        <a:spcAft>
                          <a:spcPts val="300"/>
                        </a:spcAft>
                      </a:pPr>
                      <a:endParaRPr lang="en-SG" sz="20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5"/>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43947558"/>
              </p:ext>
            </p:extLst>
          </p:nvPr>
        </p:nvGraphicFramePr>
        <p:xfrm>
          <a:off x="1130300" y="4114800"/>
          <a:ext cx="1155700" cy="730250"/>
        </p:xfrm>
        <a:graphic>
          <a:graphicData uri="http://schemas.openxmlformats.org/presentationml/2006/ole">
            <mc:AlternateContent xmlns:mc="http://schemas.openxmlformats.org/markup-compatibility/2006">
              <mc:Choice xmlns:v="urn:schemas-microsoft-com:vml" Requires="v">
                <p:oleObj spid="_x0000_s1040" name="Equation" r:id="rId7" imgW="1155600" imgH="736560" progId="Equation.3">
                  <p:embed/>
                </p:oleObj>
              </mc:Choice>
              <mc:Fallback>
                <p:oleObj name="Equation" r:id="rId7" imgW="1155600" imgH="736560" progId="Equation.3">
                  <p:embed/>
                  <p:pic>
                    <p:nvPicPr>
                      <p:cNvPr id="7" name="Object 6"/>
                      <p:cNvPicPr>
                        <a:picLocks noChangeAspect="1" noChangeArrowheads="1"/>
                      </p:cNvPicPr>
                      <p:nvPr/>
                    </p:nvPicPr>
                    <p:blipFill>
                      <a:blip r:embed="rId8"/>
                      <a:srcRect/>
                      <a:stretch>
                        <a:fillRect/>
                      </a:stretch>
                    </p:blipFill>
                    <p:spPr bwMode="auto">
                      <a:xfrm>
                        <a:off x="1130300" y="4114800"/>
                        <a:ext cx="1155700" cy="730250"/>
                      </a:xfrm>
                      <a:prstGeom prst="rect">
                        <a:avLst/>
                      </a:prstGeom>
                      <a:noFill/>
                    </p:spPr>
                  </p:pic>
                </p:oleObj>
              </mc:Fallback>
            </mc:AlternateContent>
          </a:graphicData>
        </a:graphic>
      </p:graphicFrame>
      <p:sp>
        <p:nvSpPr>
          <p:cNvPr id="3" name="Rectangle 2"/>
          <p:cNvSpPr/>
          <p:nvPr/>
        </p:nvSpPr>
        <p:spPr>
          <a:xfrm>
            <a:off x="4662311" y="2097218"/>
            <a:ext cx="1691489" cy="430887"/>
          </a:xfrm>
          <a:prstGeom prst="rect">
            <a:avLst/>
          </a:prstGeom>
        </p:spPr>
        <p:txBody>
          <a:bodyPr wrap="none">
            <a:spAutoFit/>
          </a:bodyPr>
          <a:lstStyle/>
          <a:p>
            <a:pPr marL="0" marR="0">
              <a:spcBef>
                <a:spcPts val="600"/>
              </a:spcBef>
              <a:spcAft>
                <a:spcPts val="300"/>
              </a:spcAft>
            </a:pPr>
            <a:r>
              <a:rPr lang="en-SG" sz="2200" dirty="0">
                <a:latin typeface="+mn-lt"/>
                <a:cs typeface="+mn-cs"/>
              </a:rPr>
              <a:t>y = a * x + b</a:t>
            </a:r>
          </a:p>
        </p:txBody>
      </p:sp>
      <p:sp>
        <p:nvSpPr>
          <p:cNvPr id="4" name="Rectangle 3"/>
          <p:cNvSpPr/>
          <p:nvPr/>
        </p:nvSpPr>
        <p:spPr>
          <a:xfrm>
            <a:off x="4648200" y="2801209"/>
            <a:ext cx="2494594" cy="430887"/>
          </a:xfrm>
          <a:prstGeom prst="rect">
            <a:avLst/>
          </a:prstGeom>
        </p:spPr>
        <p:txBody>
          <a:bodyPr wrap="none">
            <a:spAutoFit/>
          </a:bodyPr>
          <a:lstStyle/>
          <a:p>
            <a:pPr marL="0" marR="0">
              <a:spcBef>
                <a:spcPts val="600"/>
              </a:spcBef>
              <a:spcAft>
                <a:spcPts val="300"/>
              </a:spcAft>
            </a:pPr>
            <a:r>
              <a:rPr lang="en-SG" sz="2200" dirty="0">
                <a:latin typeface="+mn-lt"/>
                <a:cs typeface="+mn-cs"/>
              </a:rPr>
              <a:t>y = (a + b) * (a - b)</a:t>
            </a:r>
          </a:p>
        </p:txBody>
      </p:sp>
      <p:sp>
        <p:nvSpPr>
          <p:cNvPr id="5" name="Rectangle 4"/>
          <p:cNvSpPr/>
          <p:nvPr/>
        </p:nvSpPr>
        <p:spPr>
          <a:xfrm>
            <a:off x="4648200" y="3505200"/>
            <a:ext cx="3562194" cy="430887"/>
          </a:xfrm>
          <a:prstGeom prst="rect">
            <a:avLst/>
          </a:prstGeom>
        </p:spPr>
        <p:txBody>
          <a:bodyPr wrap="none">
            <a:spAutoFit/>
          </a:bodyPr>
          <a:lstStyle/>
          <a:p>
            <a:pPr marL="0" marR="0">
              <a:spcBef>
                <a:spcPts val="600"/>
              </a:spcBef>
              <a:spcAft>
                <a:spcPts val="300"/>
              </a:spcAft>
            </a:pPr>
            <a:r>
              <a:rPr lang="en-SG" sz="2200" dirty="0">
                <a:latin typeface="+mn-lt"/>
                <a:cs typeface="+mn-cs"/>
              </a:rPr>
              <a:t>y = 2 * ((a + b) * (a - b)) – x</a:t>
            </a:r>
          </a:p>
        </p:txBody>
      </p:sp>
      <p:sp>
        <p:nvSpPr>
          <p:cNvPr id="8" name="Rectangle 7"/>
          <p:cNvSpPr/>
          <p:nvPr/>
        </p:nvSpPr>
        <p:spPr>
          <a:xfrm>
            <a:off x="4648200" y="4228193"/>
            <a:ext cx="2831224" cy="430887"/>
          </a:xfrm>
          <a:prstGeom prst="rect">
            <a:avLst/>
          </a:prstGeom>
        </p:spPr>
        <p:txBody>
          <a:bodyPr wrap="none">
            <a:spAutoFit/>
          </a:bodyPr>
          <a:lstStyle/>
          <a:p>
            <a:pPr marL="0" marR="0">
              <a:spcBef>
                <a:spcPts val="600"/>
              </a:spcBef>
              <a:spcAft>
                <a:spcPts val="300"/>
              </a:spcAft>
            </a:pPr>
            <a:r>
              <a:rPr lang="en-SG" sz="2200" dirty="0">
                <a:latin typeface="+mn-lt"/>
                <a:cs typeface="+mn-cs"/>
              </a:rPr>
              <a:t>y = 1 - (2 * a) / (3 * b)</a:t>
            </a:r>
          </a:p>
        </p:txBody>
      </p:sp>
      <p:sp>
        <p:nvSpPr>
          <p:cNvPr id="9" name="Rectangle 8"/>
          <p:cNvSpPr/>
          <p:nvPr/>
        </p:nvSpPr>
        <p:spPr>
          <a:xfrm>
            <a:off x="4665133" y="4977036"/>
            <a:ext cx="1257300" cy="430887"/>
          </a:xfrm>
          <a:prstGeom prst="rect">
            <a:avLst/>
          </a:prstGeom>
        </p:spPr>
        <p:txBody>
          <a:bodyPr wrap="square">
            <a:spAutoFit/>
          </a:bodyPr>
          <a:lstStyle/>
          <a:p>
            <a:pPr marL="0" marR="0">
              <a:spcBef>
                <a:spcPts val="300"/>
              </a:spcBef>
              <a:spcAft>
                <a:spcPts val="300"/>
              </a:spcAft>
            </a:pPr>
            <a:r>
              <a:rPr lang="en-SG" sz="2200" dirty="0">
                <a:latin typeface="+mn-lt"/>
                <a:cs typeface="+mn-cs"/>
              </a:rPr>
              <a:t>a = -b</a:t>
            </a:r>
          </a:p>
        </p:txBody>
      </p:sp>
      <p:pic>
        <p:nvPicPr>
          <p:cNvPr id="11" name="Audio 10">
            <a:hlinkClick r:id="" action="ppaction://media"/>
            <a:extLst>
              <a:ext uri="{FF2B5EF4-FFF2-40B4-BE49-F238E27FC236}">
                <a16:creationId xmlns:a16="http://schemas.microsoft.com/office/drawing/2014/main" id="{BB088725-5F9E-40AA-9EEB-6BB204764256}"/>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002660676"/>
      </p:ext>
    </p:extLst>
  </p:cSld>
  <p:clrMapOvr>
    <a:masterClrMapping/>
  </p:clrMapOvr>
  <p:transition spd="slow" advTm="609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1"/>
                </p:tgtEl>
              </p:cMediaNode>
            </p:audio>
          </p:childTnLst>
        </p:cTn>
      </p:par>
    </p:tnLst>
    <p:bldLst>
      <p:bldP spid="3" grpId="0"/>
      <p:bldP spid="4" grpId="0"/>
      <p:bldP spid="5"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Operator =</a:t>
            </a:r>
            <a:endParaRPr lang="en-SG" dirty="0"/>
          </a:p>
        </p:txBody>
      </p:sp>
      <p:sp>
        <p:nvSpPr>
          <p:cNvPr id="3" name="Content Placeholder 2"/>
          <p:cNvSpPr>
            <a:spLocks noGrp="1"/>
          </p:cNvSpPr>
          <p:nvPr>
            <p:ph idx="1"/>
          </p:nvPr>
        </p:nvSpPr>
        <p:spPr/>
        <p:txBody>
          <a:bodyPr/>
          <a:lstStyle/>
          <a:p>
            <a:pPr marL="79375" indent="-365125"/>
            <a:r>
              <a:rPr lang="en-US" dirty="0"/>
              <a:t>Assigns value to variable</a:t>
            </a:r>
          </a:p>
          <a:p>
            <a:pPr marL="79375" indent="-365125"/>
            <a:r>
              <a:rPr lang="en-US" dirty="0"/>
              <a:t>Assignment is from </a:t>
            </a:r>
            <a:r>
              <a:rPr lang="en-US" dirty="0">
                <a:solidFill>
                  <a:srgbClr val="FF0000"/>
                </a:solidFill>
              </a:rPr>
              <a:t>right to left</a:t>
            </a:r>
          </a:p>
          <a:p>
            <a:pPr lvl="1"/>
            <a:r>
              <a:rPr lang="en-US" b="0" dirty="0"/>
              <a:t>	E.g. What is the value of </a:t>
            </a:r>
            <a:r>
              <a:rPr lang="en-US" b="1" dirty="0">
                <a:solidFill>
                  <a:srgbClr val="0606BA"/>
                </a:solidFill>
              </a:rPr>
              <a:t>k</a:t>
            </a:r>
            <a:r>
              <a:rPr lang="en-US" b="0" dirty="0"/>
              <a:t> after each line?	</a:t>
            </a:r>
          </a:p>
          <a:p>
            <a:pPr marL="457200" lvl="1" indent="0">
              <a:buNone/>
            </a:pPr>
            <a:r>
              <a:rPr lang="en-US" sz="2000" b="0" dirty="0">
                <a:solidFill>
                  <a:srgbClr val="0000FF"/>
                </a:solidFill>
                <a:latin typeface="Courier New" pitchFamily="49" charset="0"/>
                <a:cs typeface="Courier New" pitchFamily="49" charset="0"/>
              </a:rPr>
              <a:t>	</a:t>
            </a:r>
            <a:r>
              <a:rPr lang="en-US" dirty="0">
                <a:solidFill>
                  <a:srgbClr val="0000FF"/>
                </a:solidFill>
                <a:cs typeface="Courier New" pitchFamily="49" charset="0"/>
              </a:rPr>
              <a:t>k = 6</a:t>
            </a:r>
          </a:p>
          <a:p>
            <a:pPr marL="457200" lvl="1" indent="0">
              <a:buNone/>
            </a:pPr>
            <a:r>
              <a:rPr lang="en-US" sz="2000" dirty="0">
                <a:solidFill>
                  <a:srgbClr val="0000FF"/>
                </a:solidFill>
                <a:latin typeface="Courier New" pitchFamily="49" charset="0"/>
                <a:cs typeface="Courier New" pitchFamily="49" charset="0"/>
              </a:rPr>
              <a:t>	</a:t>
            </a:r>
            <a:r>
              <a:rPr lang="en-US" sz="2400" dirty="0">
                <a:solidFill>
                  <a:srgbClr val="0000FF"/>
                </a:solidFill>
                <a:cs typeface="Courier New" pitchFamily="49" charset="0"/>
              </a:rPr>
              <a:t>k = k + 1 </a:t>
            </a:r>
          </a:p>
          <a:p>
            <a:pPr lvl="2"/>
            <a:r>
              <a:rPr lang="en-SG" sz="2400" b="0" dirty="0"/>
              <a:t>adds 1 to value of variable </a:t>
            </a:r>
            <a:r>
              <a:rPr lang="en-SG" sz="2400" b="1" dirty="0">
                <a:solidFill>
                  <a:srgbClr val="0000FF"/>
                </a:solidFill>
                <a:cs typeface="Courier New" pitchFamily="49" charset="0"/>
              </a:rPr>
              <a:t>k</a:t>
            </a:r>
          </a:p>
          <a:p>
            <a:pPr lvl="2"/>
            <a:r>
              <a:rPr lang="en-SG" sz="2400" b="0" dirty="0"/>
              <a:t>assigns new value back to the variable </a:t>
            </a:r>
            <a:r>
              <a:rPr lang="en-SG" sz="2400" b="1" dirty="0">
                <a:solidFill>
                  <a:srgbClr val="0000FF"/>
                </a:solidFill>
                <a:cs typeface="Courier New" pitchFamily="49" charset="0"/>
              </a:rPr>
              <a:t>k</a:t>
            </a:r>
          </a:p>
        </p:txBody>
      </p:sp>
      <p:pic>
        <p:nvPicPr>
          <p:cNvPr id="6" name="Audio 5">
            <a:hlinkClick r:id="" action="ppaction://media"/>
            <a:extLst>
              <a:ext uri="{FF2B5EF4-FFF2-40B4-BE49-F238E27FC236}">
                <a16:creationId xmlns:a16="http://schemas.microsoft.com/office/drawing/2014/main" id="{705E895B-D6F6-4D27-9F08-C208004D148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59380929"/>
      </p:ext>
    </p:extLst>
  </p:cSld>
  <p:clrMapOvr>
    <a:masterClrMapping/>
  </p:clrMapOvr>
  <p:transition spd="slow" advTm="4828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eaLnBrk="1" hangingPunct="1"/>
            <a:r>
              <a:rPr lang="en-US" altLang="en-US"/>
              <a:t>Assignment Statements</a:t>
            </a:r>
          </a:p>
        </p:txBody>
      </p:sp>
      <p:sp>
        <p:nvSpPr>
          <p:cNvPr id="28677" name="Rectangle 3"/>
          <p:cNvSpPr>
            <a:spLocks noGrp="1" noChangeArrowheads="1"/>
          </p:cNvSpPr>
          <p:nvPr>
            <p:ph type="body" idx="1"/>
          </p:nvPr>
        </p:nvSpPr>
        <p:spPr/>
        <p:txBody>
          <a:bodyPr/>
          <a:lstStyle/>
          <a:p>
            <a:pPr>
              <a:lnSpc>
                <a:spcPct val="90000"/>
              </a:lnSpc>
            </a:pPr>
            <a:r>
              <a:rPr lang="en-US" altLang="en-US" dirty="0"/>
              <a:t>Variables can be reassigned as many times as you need during the execution of your program!</a:t>
            </a:r>
          </a:p>
        </p:txBody>
      </p:sp>
      <p:pic>
        <p:nvPicPr>
          <p:cNvPr id="5" name="Picture 4"/>
          <p:cNvPicPr>
            <a:picLocks noChangeAspect="1"/>
          </p:cNvPicPr>
          <p:nvPr/>
        </p:nvPicPr>
        <p:blipFill>
          <a:blip r:embed="rId5"/>
          <a:stretch>
            <a:fillRect/>
          </a:stretch>
        </p:blipFill>
        <p:spPr>
          <a:xfrm>
            <a:off x="762000" y="1981201"/>
            <a:ext cx="6163056" cy="2971800"/>
          </a:xfrm>
          <a:prstGeom prst="rect">
            <a:avLst/>
          </a:prstGeom>
          <a:ln>
            <a:solidFill>
              <a:schemeClr val="tx1"/>
            </a:solidFill>
          </a:ln>
        </p:spPr>
      </p:pic>
      <p:pic>
        <p:nvPicPr>
          <p:cNvPr id="3" name="Audio 2">
            <a:hlinkClick r:id="" action="ppaction://media"/>
            <a:extLst>
              <a:ext uri="{FF2B5EF4-FFF2-40B4-BE49-F238E27FC236}">
                <a16:creationId xmlns:a16="http://schemas.microsoft.com/office/drawing/2014/main" id="{0B55EF22-1801-4017-BE1D-CF979ED898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12288025"/>
      </p:ext>
    </p:extLst>
  </p:cSld>
  <p:clrMapOvr>
    <a:masterClrMapping/>
  </p:clrMapOvr>
  <p:transition spd="slow" advTm="1834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pPr eaLnBrk="1" hangingPunct="1"/>
            <a:r>
              <a:rPr lang="en-US" altLang="en-US"/>
              <a:t>Simultaneous Assignment</a:t>
            </a:r>
          </a:p>
        </p:txBody>
      </p:sp>
      <p:sp>
        <p:nvSpPr>
          <p:cNvPr id="129027" name="Rectangle 3"/>
          <p:cNvSpPr>
            <a:spLocks noGrp="1" noChangeArrowheads="1"/>
          </p:cNvSpPr>
          <p:nvPr>
            <p:ph type="body" idx="1"/>
          </p:nvPr>
        </p:nvSpPr>
        <p:spPr/>
        <p:txBody>
          <a:bodyPr/>
          <a:lstStyle/>
          <a:p>
            <a:pPr marL="342900" lvl="1">
              <a:buClrTx/>
              <a:buSzPct val="70000"/>
              <a:buFont typeface="Wingdings" panose="05000000000000000000" pitchFamily="2" charset="2"/>
              <a:buChar char="q"/>
            </a:pPr>
            <a:r>
              <a:rPr lang="en-US" altLang="en-US" sz="2800" b="1" dirty="0">
                <a:solidFill>
                  <a:srgbClr val="660033"/>
                </a:solidFill>
              </a:rPr>
              <a:t>Several values can be calculated at the same time</a:t>
            </a:r>
          </a:p>
          <a:p>
            <a:pPr marL="342900" lvl="2" indent="0">
              <a:buSzPct val="70000"/>
              <a:buNone/>
            </a:pPr>
            <a:r>
              <a:rPr lang="en-US" altLang="en-US" sz="2400" b="1" dirty="0">
                <a:solidFill>
                  <a:srgbClr val="FF0000"/>
                </a:solidFill>
                <a:latin typeface="Calibri" panose="020F0502020204030204" pitchFamily="34" charset="0"/>
                <a:cs typeface="Calibri" panose="020F0502020204030204" pitchFamily="34" charset="0"/>
              </a:rPr>
              <a:t>&lt;</a:t>
            </a:r>
            <a:r>
              <a:rPr lang="en-US" altLang="en-US" sz="2400" b="1" dirty="0" err="1">
                <a:solidFill>
                  <a:srgbClr val="FF0000"/>
                </a:solidFill>
                <a:latin typeface="Calibri" panose="020F0502020204030204" pitchFamily="34" charset="0"/>
                <a:cs typeface="Calibri" panose="020F0502020204030204" pitchFamily="34" charset="0"/>
              </a:rPr>
              <a:t>var</a:t>
            </a:r>
            <a:r>
              <a:rPr lang="en-US" altLang="en-US" sz="2400" b="1" dirty="0">
                <a:solidFill>
                  <a:srgbClr val="FF0000"/>
                </a:solidFill>
                <a:latin typeface="Calibri" panose="020F0502020204030204" pitchFamily="34" charset="0"/>
                <a:cs typeface="Calibri" panose="020F0502020204030204" pitchFamily="34" charset="0"/>
              </a:rPr>
              <a:t>&gt;, &lt;</a:t>
            </a:r>
            <a:r>
              <a:rPr lang="en-US" altLang="en-US" sz="2400" b="1" dirty="0" err="1">
                <a:solidFill>
                  <a:srgbClr val="FF0000"/>
                </a:solidFill>
                <a:latin typeface="Calibri" panose="020F0502020204030204" pitchFamily="34" charset="0"/>
                <a:cs typeface="Calibri" panose="020F0502020204030204" pitchFamily="34" charset="0"/>
              </a:rPr>
              <a:t>var</a:t>
            </a:r>
            <a:r>
              <a:rPr lang="en-US" altLang="en-US" sz="2400" b="1" dirty="0">
                <a:solidFill>
                  <a:srgbClr val="FF0000"/>
                </a:solidFill>
                <a:latin typeface="Calibri" panose="020F0502020204030204" pitchFamily="34" charset="0"/>
                <a:cs typeface="Calibri" panose="020F0502020204030204" pitchFamily="34" charset="0"/>
              </a:rPr>
              <a:t>&gt;, … = &lt;expr&gt;, &lt;expr&gt;, …</a:t>
            </a:r>
          </a:p>
          <a:p>
            <a:pPr marL="342900" lvl="1">
              <a:buClrTx/>
              <a:buSzPct val="70000"/>
              <a:buFont typeface="Wingdings" panose="05000000000000000000" pitchFamily="2" charset="2"/>
              <a:buChar char="q"/>
            </a:pPr>
            <a:r>
              <a:rPr lang="en-US" altLang="en-US" sz="2800" b="1" dirty="0">
                <a:solidFill>
                  <a:srgbClr val="660033"/>
                </a:solidFill>
              </a:rPr>
              <a:t>Evaluate the expressions in the RHS and assign them to the variables on the LHS</a:t>
            </a:r>
          </a:p>
        </p:txBody>
      </p:sp>
      <p:pic>
        <p:nvPicPr>
          <p:cNvPr id="3" name="Picture 2"/>
          <p:cNvPicPr>
            <a:picLocks noChangeAspect="1"/>
          </p:cNvPicPr>
          <p:nvPr/>
        </p:nvPicPr>
        <p:blipFill>
          <a:blip r:embed="rId6"/>
          <a:stretch>
            <a:fillRect/>
          </a:stretch>
        </p:blipFill>
        <p:spPr>
          <a:xfrm>
            <a:off x="1228725" y="2895600"/>
            <a:ext cx="6686550" cy="2533650"/>
          </a:xfrm>
          <a:prstGeom prst="rect">
            <a:avLst/>
          </a:prstGeom>
        </p:spPr>
      </p:pic>
      <p:sp>
        <p:nvSpPr>
          <p:cNvPr id="4" name="Arrow: Curved Up 3"/>
          <p:cNvSpPr/>
          <p:nvPr/>
        </p:nvSpPr>
        <p:spPr>
          <a:xfrm rot="10800000">
            <a:off x="4876800" y="2613819"/>
            <a:ext cx="2716023" cy="7620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Up 6"/>
          <p:cNvSpPr/>
          <p:nvPr/>
        </p:nvSpPr>
        <p:spPr>
          <a:xfrm rot="10800000" flipV="1">
            <a:off x="3213987" y="3810000"/>
            <a:ext cx="3720212" cy="8858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Audio 5">
            <a:hlinkClick r:id="" action="ppaction://media"/>
            <a:extLst>
              <a:ext uri="{FF2B5EF4-FFF2-40B4-BE49-F238E27FC236}">
                <a16:creationId xmlns:a16="http://schemas.microsoft.com/office/drawing/2014/main" id="{43FF85EF-2977-4D52-B6B3-3D650561E9A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68968107"/>
      </p:ext>
    </p:extLst>
  </p:cSld>
  <p:clrMapOvr>
    <a:masterClrMapping/>
  </p:clrMapOvr>
  <p:transition spd="slow" advTm="3943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4"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activity 1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4060636073"/>
      </p:ext>
    </p:extLst>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Operators</a:t>
            </a:r>
            <a:endParaRPr lang="en-SG" dirty="0"/>
          </a:p>
        </p:txBody>
      </p:sp>
      <p:sp>
        <p:nvSpPr>
          <p:cNvPr id="5" name="Rectangle 3"/>
          <p:cNvSpPr>
            <a:spLocks noGrp="1" noChangeArrowheads="1"/>
          </p:cNvSpPr>
          <p:nvPr>
            <p:ph idx="1"/>
          </p:nvPr>
        </p:nvSpPr>
        <p:spPr/>
        <p:txBody>
          <a:bodyPr/>
          <a:lstStyle/>
          <a:p>
            <a:pPr marL="365125" lvl="1" indent="-365125">
              <a:buClrTx/>
              <a:buSzPct val="70000"/>
              <a:buFont typeface="Wingdings" panose="05000000000000000000" pitchFamily="2" charset="2"/>
              <a:buChar char="q"/>
            </a:pPr>
            <a:r>
              <a:rPr lang="en-US" altLang="en-US" b="1" i="1" dirty="0">
                <a:solidFill>
                  <a:srgbClr val="640064"/>
                </a:solidFill>
              </a:rPr>
              <a:t>Relational</a:t>
            </a:r>
            <a:r>
              <a:rPr lang="en-US" altLang="en-US" b="1" dirty="0">
                <a:solidFill>
                  <a:srgbClr val="640064"/>
                </a:solidFill>
              </a:rPr>
              <a:t> operators compare the two operands and produce a </a:t>
            </a:r>
            <a:r>
              <a:rPr lang="en-US" altLang="en-US" b="1" i="1" dirty="0">
                <a:solidFill>
                  <a:srgbClr val="640064"/>
                </a:solidFill>
              </a:rPr>
              <a:t>Boolean </a:t>
            </a:r>
            <a:r>
              <a:rPr lang="en-US" altLang="en-US" b="1" dirty="0">
                <a:solidFill>
                  <a:srgbClr val="640064"/>
                </a:solidFill>
              </a:rPr>
              <a:t>value of either </a:t>
            </a:r>
            <a:r>
              <a:rPr lang="en-US" altLang="en-US" b="1" i="1" dirty="0">
                <a:solidFill>
                  <a:srgbClr val="FF0000"/>
                </a:solidFill>
              </a:rPr>
              <a:t>True</a:t>
            </a:r>
            <a:r>
              <a:rPr lang="en-US" altLang="en-US" b="1" dirty="0">
                <a:solidFill>
                  <a:srgbClr val="640064"/>
                </a:solidFill>
              </a:rPr>
              <a:t> or </a:t>
            </a:r>
            <a:r>
              <a:rPr lang="en-US" altLang="en-US" b="1" i="1" dirty="0">
                <a:solidFill>
                  <a:srgbClr val="FF0000"/>
                </a:solidFill>
              </a:rPr>
              <a:t>False</a:t>
            </a:r>
            <a:r>
              <a:rPr lang="en-US" altLang="en-US" b="1" dirty="0">
                <a:solidFill>
                  <a:srgbClr val="640064"/>
                </a:solidFill>
              </a:rPr>
              <a:t>. </a:t>
            </a:r>
          </a:p>
        </p:txBody>
      </p:sp>
      <p:graphicFrame>
        <p:nvGraphicFramePr>
          <p:cNvPr id="6" name="Table 5"/>
          <p:cNvGraphicFramePr>
            <a:graphicFrameLocks noGrp="1"/>
          </p:cNvGraphicFramePr>
          <p:nvPr>
            <p:extLst>
              <p:ext uri="{D42A27DB-BD31-4B8C-83A1-F6EECF244321}">
                <p14:modId xmlns:p14="http://schemas.microsoft.com/office/powerpoint/2010/main" val="3935832445"/>
              </p:ext>
            </p:extLst>
          </p:nvPr>
        </p:nvGraphicFramePr>
        <p:xfrm>
          <a:off x="1752600" y="1905000"/>
          <a:ext cx="5029200" cy="3200400"/>
        </p:xfrm>
        <a:graphic>
          <a:graphicData uri="http://schemas.openxmlformats.org/drawingml/2006/table">
            <a:tbl>
              <a:tblPr firstRow="1" bandRow="1">
                <a:tableStyleId>{69012ECD-51FC-41F1-AA8D-1B2483CD663E}</a:tableStyleId>
              </a:tblPr>
              <a:tblGrid>
                <a:gridCol w="20574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370840">
                <a:tc>
                  <a:txBody>
                    <a:bodyPr/>
                    <a:lstStyle/>
                    <a:p>
                      <a:pPr algn="ctr"/>
                      <a:r>
                        <a:rPr lang="en-US" sz="2400" b="1" dirty="0">
                          <a:solidFill>
                            <a:schemeClr val="tx1"/>
                          </a:solidFill>
                          <a:latin typeface="Arial Narrow" panose="020B0606020202030204" pitchFamily="34" charset="0"/>
                        </a:rPr>
                        <a:t>Operator</a:t>
                      </a:r>
                      <a:endParaRPr lang="en-SG" sz="2400" b="1" dirty="0">
                        <a:solidFill>
                          <a:schemeClr val="tx1"/>
                        </a:solidFill>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CCECFF"/>
                    </a:solidFill>
                  </a:tcPr>
                </a:tc>
                <a:tc>
                  <a:txBody>
                    <a:bodyPr/>
                    <a:lstStyle/>
                    <a:p>
                      <a:r>
                        <a:rPr lang="en-US" sz="2400" b="1" dirty="0">
                          <a:solidFill>
                            <a:schemeClr val="tx1"/>
                          </a:solidFill>
                          <a:latin typeface="Arial Narrow" panose="020B0606020202030204" pitchFamily="34" charset="0"/>
                        </a:rPr>
                        <a:t>Description</a:t>
                      </a:r>
                      <a:endParaRPr lang="en-SG" sz="2400" b="1" dirty="0">
                        <a:solidFill>
                          <a:schemeClr val="tx1"/>
                        </a:solidFill>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CCECFF"/>
                    </a:solidFill>
                  </a:tcPr>
                </a:tc>
                <a:extLst>
                  <a:ext uri="{0D108BD9-81ED-4DB2-BD59-A6C34878D82A}">
                    <a16:rowId xmlns:a16="http://schemas.microsoft.com/office/drawing/2014/main" val="10000"/>
                  </a:ext>
                </a:extLst>
              </a:tr>
              <a:tr h="370840">
                <a:tc>
                  <a:txBody>
                    <a:bodyPr/>
                    <a:lstStyle/>
                    <a:p>
                      <a:pPr algn="ctr"/>
                      <a:r>
                        <a:rPr lang="en-US" sz="2400" b="0" dirty="0">
                          <a:latin typeface="Arial Narrow" panose="020B0606020202030204" pitchFamily="34" charset="0"/>
                        </a:rPr>
                        <a:t>==</a:t>
                      </a:r>
                      <a:endParaRPr lang="en-SG" sz="24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000000"/>
                          </a:solidFill>
                          <a:effectLst/>
                          <a:latin typeface="Arial Narrow" panose="020B0606020202030204" pitchFamily="34" charset="0"/>
                        </a:rPr>
                        <a:t>equal</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sz="2400" b="0" dirty="0">
                          <a:latin typeface="Arial Narrow" panose="020B0606020202030204" pitchFamily="34" charset="0"/>
                        </a:rPr>
                        <a:t>!= </a:t>
                      </a:r>
                      <a:endParaRPr lang="en-SG" sz="24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000000"/>
                          </a:solidFill>
                          <a:effectLst/>
                          <a:latin typeface="Arial Narrow" panose="020B0606020202030204" pitchFamily="34" charset="0"/>
                        </a:rPr>
                        <a:t>not</a:t>
                      </a:r>
                      <a:r>
                        <a:rPr lang="en-US" sz="2400" b="0" baseline="0" dirty="0">
                          <a:solidFill>
                            <a:srgbClr val="000000"/>
                          </a:solidFill>
                          <a:effectLst/>
                          <a:latin typeface="Arial Narrow" panose="020B0606020202030204" pitchFamily="34" charset="0"/>
                        </a:rPr>
                        <a:t> equal</a:t>
                      </a:r>
                      <a:endParaRPr lang="en-US" sz="2400" b="0" dirty="0">
                        <a:solidFill>
                          <a:srgbClr val="000000"/>
                        </a:solidFill>
                        <a:effectLst/>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sz="2400" b="0" dirty="0">
                          <a:latin typeface="Arial Narrow" panose="020B0606020202030204" pitchFamily="34" charset="0"/>
                        </a:rPr>
                        <a:t>&gt;</a:t>
                      </a:r>
                      <a:endParaRPr lang="en-SG" sz="24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000000"/>
                          </a:solidFill>
                          <a:effectLst/>
                          <a:latin typeface="Arial Narrow" panose="020B0606020202030204" pitchFamily="34" charset="0"/>
                        </a:rPr>
                        <a:t>greater than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r>
                        <a:rPr lang="en-US" sz="2400" b="0" dirty="0">
                          <a:latin typeface="Arial Narrow" panose="020B0606020202030204" pitchFamily="34" charset="0"/>
                        </a:rPr>
                        <a:t>&gt;=</a:t>
                      </a:r>
                      <a:endParaRPr lang="en-SG" sz="24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000000"/>
                          </a:solidFill>
                          <a:effectLst/>
                          <a:latin typeface="Arial Narrow" panose="020B0606020202030204" pitchFamily="34" charset="0"/>
                        </a:rPr>
                        <a:t>greater than or equal</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r>
                        <a:rPr lang="en-US" sz="2400" b="0" dirty="0">
                          <a:latin typeface="Arial Narrow" panose="020B0606020202030204" pitchFamily="34" charset="0"/>
                        </a:rPr>
                        <a:t>&lt;</a:t>
                      </a:r>
                      <a:endParaRPr lang="en-SG" sz="24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000000"/>
                          </a:solidFill>
                          <a:effectLst/>
                          <a:latin typeface="Arial Narrow" panose="020B0606020202030204" pitchFamily="34" charset="0"/>
                        </a:rPr>
                        <a:t>less than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algn="ctr"/>
                      <a:r>
                        <a:rPr lang="en-US" sz="2400" b="0" dirty="0">
                          <a:latin typeface="Arial Narrow" panose="020B0606020202030204" pitchFamily="34" charset="0"/>
                        </a:rPr>
                        <a:t>&lt;=</a:t>
                      </a:r>
                      <a:endParaRPr lang="en-SG" sz="24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000000"/>
                          </a:solidFill>
                          <a:effectLst/>
                          <a:latin typeface="Arial Narrow" panose="020B0606020202030204" pitchFamily="34" charset="0"/>
                        </a:rPr>
                        <a:t>less than or equal</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3" name="Audio 2">
            <a:hlinkClick r:id="" action="ppaction://media"/>
            <a:extLst>
              <a:ext uri="{FF2B5EF4-FFF2-40B4-BE49-F238E27FC236}">
                <a16:creationId xmlns:a16="http://schemas.microsoft.com/office/drawing/2014/main" id="{7E8AF6AB-A674-4DA2-A18D-FB34AB452A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02791772"/>
      </p:ext>
    </p:extLst>
  </p:cSld>
  <p:clrMapOvr>
    <a:masterClrMapping/>
  </p:clrMapOvr>
  <p:transition spd="slow" advTm="3199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endParaRPr lang="en-SG" dirty="0"/>
          </a:p>
        </p:txBody>
      </p:sp>
      <p:sp>
        <p:nvSpPr>
          <p:cNvPr id="7" name="Content Placeholder 6"/>
          <p:cNvSpPr>
            <a:spLocks noGrp="1"/>
          </p:cNvSpPr>
          <p:nvPr>
            <p:ph idx="1"/>
          </p:nvPr>
        </p:nvSpPr>
        <p:spPr/>
        <p:txBody>
          <a:bodyPr/>
          <a:lstStyle/>
          <a:p>
            <a:pPr marL="0" indent="0">
              <a:buNone/>
            </a:pPr>
            <a:endParaRPr lang="en-US" dirty="0"/>
          </a:p>
          <a:p>
            <a:pPr marL="0" indent="0">
              <a:buNone/>
            </a:pPr>
            <a:endParaRPr lang="en-US" dirty="0"/>
          </a:p>
        </p:txBody>
      </p:sp>
      <p:sp>
        <p:nvSpPr>
          <p:cNvPr id="12" name="Rectangle 4"/>
          <p:cNvSpPr txBox="1">
            <a:spLocks noChangeArrowheads="1"/>
          </p:cNvSpPr>
          <p:nvPr/>
        </p:nvSpPr>
        <p:spPr bwMode="auto">
          <a:xfrm>
            <a:off x="381000" y="9144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457200">
              <a:buClrTx/>
              <a:buSzPct val="70000"/>
              <a:buFont typeface="Wingdings" panose="05000000000000000000" pitchFamily="2" charset="2"/>
              <a:buChar char="q"/>
            </a:pPr>
            <a:r>
              <a:rPr kumimoji="1" lang="en-US" altLang="en-US" b="1" i="1" dirty="0">
                <a:solidFill>
                  <a:srgbClr val="660033"/>
                </a:solidFill>
                <a:latin typeface="Arial Narrow" panose="020B0606020202030204" pitchFamily="34" charset="0"/>
              </a:rPr>
              <a:t>Logical</a:t>
            </a:r>
            <a:r>
              <a:rPr kumimoji="1" lang="en-US" altLang="en-US" b="1" dirty="0">
                <a:solidFill>
                  <a:srgbClr val="660033"/>
                </a:solidFill>
                <a:latin typeface="Arial Narrow" panose="020B0606020202030204" pitchFamily="34" charset="0"/>
              </a:rPr>
              <a:t> operators allow us to build more complex Boolean expressions from simpler Boolean expressions. </a:t>
            </a:r>
            <a:endParaRPr kumimoji="0" lang="en-US" altLang="en-US" sz="2400" b="1" i="0" u="none" strike="noStrike" kern="1200" cap="none" spc="0" normalizeH="0" baseline="0" noProof="0" dirty="0">
              <a:ln>
                <a:noFill/>
              </a:ln>
              <a:solidFill>
                <a:srgbClr val="660033"/>
              </a:solidFill>
              <a:effectLst/>
              <a:uLnTx/>
              <a:uFillTx/>
              <a:latin typeface="Arial Narrow" panose="020B060602020203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68426597"/>
              </p:ext>
            </p:extLst>
          </p:nvPr>
        </p:nvGraphicFramePr>
        <p:xfrm>
          <a:off x="838200" y="2095659"/>
          <a:ext cx="7620000" cy="2560320"/>
        </p:xfrm>
        <a:graphic>
          <a:graphicData uri="http://schemas.openxmlformats.org/drawingml/2006/table">
            <a:tbl>
              <a:tblPr firstRow="1" bandRow="1">
                <a:tableStyleId>{69012ECD-51FC-41F1-AA8D-1B2483CD663E}</a:tableStyleId>
              </a:tblPr>
              <a:tblGrid>
                <a:gridCol w="28956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152400">
                <a:tc>
                  <a:txBody>
                    <a:bodyPr/>
                    <a:lstStyle/>
                    <a:p>
                      <a:pPr algn="ctr"/>
                      <a:r>
                        <a:rPr lang="en-US" sz="2400" b="1" dirty="0">
                          <a:solidFill>
                            <a:schemeClr val="tx1"/>
                          </a:solidFill>
                          <a:latin typeface="Arial Narrow" panose="020B0606020202030204" pitchFamily="34" charset="0"/>
                        </a:rPr>
                        <a:t>Logical Operator</a:t>
                      </a:r>
                      <a:endParaRPr lang="en-SG" sz="2400" b="1" dirty="0">
                        <a:solidFill>
                          <a:schemeClr val="tx1"/>
                        </a:solidFill>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CCECFF"/>
                    </a:solidFill>
                  </a:tcPr>
                </a:tc>
                <a:tc>
                  <a:txBody>
                    <a:bodyPr/>
                    <a:lstStyle/>
                    <a:p>
                      <a:pPr algn="ctr"/>
                      <a:r>
                        <a:rPr lang="en-US" sz="2400" b="1" dirty="0">
                          <a:solidFill>
                            <a:schemeClr val="tx1"/>
                          </a:solidFill>
                          <a:latin typeface="Arial Narrow" panose="020B0606020202030204" pitchFamily="34" charset="0"/>
                        </a:rPr>
                        <a:t>Description</a:t>
                      </a:r>
                      <a:endParaRPr lang="en-SG" sz="2400" b="1" dirty="0">
                        <a:solidFill>
                          <a:schemeClr val="tx1"/>
                        </a:solidFill>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CCECFF"/>
                    </a:solidFill>
                  </a:tcPr>
                </a:tc>
                <a:extLst>
                  <a:ext uri="{0D108BD9-81ED-4DB2-BD59-A6C34878D82A}">
                    <a16:rowId xmlns:a16="http://schemas.microsoft.com/office/drawing/2014/main" val="10000"/>
                  </a:ext>
                </a:extLst>
              </a:tr>
              <a:tr h="370840">
                <a:tc>
                  <a:txBody>
                    <a:bodyPr/>
                    <a:lstStyle/>
                    <a:p>
                      <a:pPr algn="ctr"/>
                      <a:r>
                        <a:rPr lang="en-US" sz="2400" b="0" dirty="0">
                          <a:latin typeface="Arial Narrow" panose="020B0606020202030204" pitchFamily="34" charset="0"/>
                        </a:rPr>
                        <a:t>and</a:t>
                      </a:r>
                      <a:endParaRPr lang="en-SG" sz="24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000000"/>
                          </a:solidFill>
                          <a:effectLst/>
                          <a:latin typeface="Arial Narrow" panose="020B0606020202030204" pitchFamily="34" charset="0"/>
                        </a:rPr>
                        <a:t>produces True only if </a:t>
                      </a:r>
                      <a:r>
                        <a:rPr lang="en-US" sz="2400" b="0" dirty="0">
                          <a:solidFill>
                            <a:srgbClr val="FF0000"/>
                          </a:solidFill>
                          <a:effectLst/>
                          <a:latin typeface="Arial Narrow" panose="020B0606020202030204" pitchFamily="34" charset="0"/>
                        </a:rPr>
                        <a:t>both</a:t>
                      </a:r>
                      <a:r>
                        <a:rPr lang="en-US" sz="2400" b="0" dirty="0">
                          <a:solidFill>
                            <a:srgbClr val="000000"/>
                          </a:solidFill>
                          <a:effectLst/>
                          <a:latin typeface="Arial Narrow" panose="020B0606020202030204" pitchFamily="34" charset="0"/>
                        </a:rPr>
                        <a:t> Boolean expressions are true</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sz="2400" b="0" dirty="0">
                          <a:latin typeface="Arial Narrow" panose="020B0606020202030204" pitchFamily="34" charset="0"/>
                        </a:rPr>
                        <a:t>or</a:t>
                      </a:r>
                      <a:endParaRPr lang="en-SG" sz="24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000000"/>
                          </a:solidFill>
                          <a:effectLst/>
                          <a:latin typeface="Arial Narrow" panose="020B0606020202030204" pitchFamily="34" charset="0"/>
                        </a:rPr>
                        <a:t>produces True if </a:t>
                      </a:r>
                      <a:r>
                        <a:rPr lang="en-US" sz="2400" b="0" dirty="0">
                          <a:solidFill>
                            <a:srgbClr val="FF0000"/>
                          </a:solidFill>
                          <a:effectLst/>
                          <a:latin typeface="Arial Narrow" panose="020B0606020202030204" pitchFamily="34" charset="0"/>
                        </a:rPr>
                        <a:t>either</a:t>
                      </a:r>
                      <a:r>
                        <a:rPr lang="en-US" sz="2400" b="0" dirty="0">
                          <a:solidFill>
                            <a:srgbClr val="000000"/>
                          </a:solidFill>
                          <a:effectLst/>
                          <a:latin typeface="Arial Narrow" panose="020B0606020202030204" pitchFamily="34" charset="0"/>
                        </a:rPr>
                        <a:t> of the Boolean expressions is true</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sz="2400" b="0" dirty="0">
                          <a:latin typeface="Arial Narrow" panose="020B0606020202030204" pitchFamily="34" charset="0"/>
                        </a:rPr>
                        <a:t>not</a:t>
                      </a:r>
                      <a:endParaRPr lang="en-SG" sz="24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dirty="0">
                          <a:solidFill>
                            <a:srgbClr val="000000"/>
                          </a:solidFill>
                          <a:effectLst/>
                          <a:latin typeface="Arial Narrow" panose="020B0606020202030204" pitchFamily="34" charset="0"/>
                          <a:ea typeface="+mn-ea"/>
                          <a:cs typeface="+mn-cs"/>
                        </a:rPr>
                        <a:t>Negates a Boolean value</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3" name="Audio 2">
            <a:hlinkClick r:id="" action="ppaction://media"/>
            <a:extLst>
              <a:ext uri="{FF2B5EF4-FFF2-40B4-BE49-F238E27FC236}">
                <a16:creationId xmlns:a16="http://schemas.microsoft.com/office/drawing/2014/main" id="{2B0E1317-1A73-417D-AF48-B097BF532F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43900349"/>
      </p:ext>
    </p:extLst>
  </p:cSld>
  <p:clrMapOvr>
    <a:masterClrMapping/>
  </p:clrMapOvr>
  <p:transition spd="slow" advTm="4277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Operators</a:t>
            </a:r>
          </a:p>
        </p:txBody>
      </p:sp>
      <p:sp>
        <p:nvSpPr>
          <p:cNvPr id="3" name="Content Placeholder 2"/>
          <p:cNvSpPr>
            <a:spLocks noGrp="1"/>
          </p:cNvSpPr>
          <p:nvPr>
            <p:ph idx="1"/>
          </p:nvPr>
        </p:nvSpPr>
        <p:spPr>
          <a:xfrm>
            <a:off x="381000" y="914400"/>
            <a:ext cx="8534400" cy="5181600"/>
          </a:xfrm>
        </p:spPr>
        <p:txBody>
          <a:bodyPr/>
          <a:lstStyle/>
          <a:p>
            <a:pPr marL="0" indent="0">
              <a:buNone/>
            </a:pPr>
            <a:endParaRPr lang="en-SG" sz="2000" b="0" dirty="0">
              <a:solidFill>
                <a:srgbClr val="0000FF"/>
              </a:solidFill>
              <a:latin typeface="Courier New" pitchFamily="49" charset="0"/>
              <a:cs typeface="Courier New" pitchFamily="49" charset="0"/>
            </a:endParaRPr>
          </a:p>
          <a:p>
            <a:pPr marL="0" indent="0">
              <a:buNone/>
            </a:pPr>
            <a:endParaRPr lang="en-SG" sz="2000" b="0" dirty="0">
              <a:solidFill>
                <a:srgbClr val="0000FF"/>
              </a:solidFill>
              <a:latin typeface="Courier New" pitchFamily="49" charset="0"/>
              <a:cs typeface="Courier New" pitchFamily="49" charset="0"/>
            </a:endParaRPr>
          </a:p>
        </p:txBody>
      </p:sp>
      <p:sp>
        <p:nvSpPr>
          <p:cNvPr id="7" name="Rectangle 2"/>
          <p:cNvSpPr>
            <a:spLocks noChangeArrowheads="1"/>
          </p:cNvSpPr>
          <p:nvPr/>
        </p:nvSpPr>
        <p:spPr bwMode="auto">
          <a:xfrm>
            <a:off x="2286000" y="26663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25316362"/>
              </p:ext>
            </p:extLst>
          </p:nvPr>
        </p:nvGraphicFramePr>
        <p:xfrm>
          <a:off x="723900" y="1539240"/>
          <a:ext cx="7696200" cy="3931920"/>
        </p:xfrm>
        <a:graphic>
          <a:graphicData uri="http://schemas.openxmlformats.org/drawingml/2006/table">
            <a:tbl>
              <a:tblPr firstRow="1" bandRow="1">
                <a:tableStyleId>{69012ECD-51FC-41F1-AA8D-1B2483CD663E}</a:tableStyleId>
              </a:tblPr>
              <a:tblGrid>
                <a:gridCol w="19431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370840">
                <a:tc>
                  <a:txBody>
                    <a:bodyPr/>
                    <a:lstStyle/>
                    <a:p>
                      <a:pPr algn="ctr"/>
                      <a:r>
                        <a:rPr lang="en-US" sz="2000" b="1" dirty="0">
                          <a:solidFill>
                            <a:schemeClr val="tx1"/>
                          </a:solidFill>
                          <a:latin typeface="Arial Narrow" panose="020B0606020202030204" pitchFamily="34" charset="0"/>
                        </a:rPr>
                        <a:t>Operator</a:t>
                      </a:r>
                      <a:endParaRPr lang="en-SG" sz="2000" b="1" dirty="0">
                        <a:solidFill>
                          <a:schemeClr val="tx1"/>
                        </a:solidFill>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lang="en-US" sz="2000" b="1" dirty="0">
                          <a:solidFill>
                            <a:schemeClr val="tx1"/>
                          </a:solidFill>
                          <a:latin typeface="Arial Narrow" panose="020B0606020202030204" pitchFamily="34" charset="0"/>
                        </a:rPr>
                        <a:t>Description</a:t>
                      </a:r>
                      <a:endParaRPr lang="en-SG" sz="2000" b="1" dirty="0">
                        <a:solidFill>
                          <a:schemeClr val="tx1"/>
                        </a:solidFill>
                        <a:latin typeface="Arial Narrow" panose="020B0606020202030204" pitchFamily="34" charset="0"/>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endParaRPr lang="en-SG" sz="2000" b="1" dirty="0">
                        <a:solidFill>
                          <a:schemeClr val="tx1"/>
                        </a:solidFill>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10000"/>
                  </a:ext>
                </a:extLst>
              </a:tr>
              <a:tr h="370840">
                <a:tc>
                  <a:txBody>
                    <a:bodyPr/>
                    <a:lstStyle/>
                    <a:p>
                      <a:pPr algn="ctr"/>
                      <a:r>
                        <a:rPr lang="en-US" sz="2000" b="0" dirty="0">
                          <a:latin typeface="Arial Narrow" panose="020B0606020202030204" pitchFamily="34" charset="0"/>
                        </a:rPr>
                        <a:t>(  )</a:t>
                      </a:r>
                      <a:endParaRPr lang="en-SG" sz="2000" b="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Parentheses (grouping)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rgbClr val="000000"/>
                        </a:solidFill>
                        <a:effectLst/>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sz="2000" b="0" dirty="0">
                          <a:latin typeface="Arial Narrow" panose="020B0606020202030204" pitchFamily="34" charset="0"/>
                        </a:rPr>
                        <a:t>**</a:t>
                      </a:r>
                      <a:endParaRPr lang="en-SG" sz="2000" b="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Exponentiation (raise to a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1" dirty="0">
                          <a:solidFill>
                            <a:srgbClr val="FF0000"/>
                          </a:solidFill>
                          <a:effectLst/>
                          <a:latin typeface="Arial Narrow" panose="020B0606020202030204" pitchFamily="34" charset="0"/>
                        </a:rPr>
                        <a:t>right to 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sz="2000" b="0" dirty="0">
                          <a:latin typeface="Arial Narrow" panose="020B0606020202030204" pitchFamily="34" charset="0"/>
                        </a:rPr>
                        <a:t>*  /  //  %</a:t>
                      </a:r>
                      <a:endParaRPr lang="en-SG" sz="2000" b="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Multiplication, division, floor division, modulus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1" dirty="0">
                          <a:solidFill>
                            <a:srgbClr val="FF0000"/>
                          </a:solidFill>
                          <a:effectLst/>
                          <a:latin typeface="Arial Narrow" panose="020B0606020202030204" pitchFamily="34" charset="0"/>
                        </a:rPr>
                        <a:t>left to 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57200">
                <a:tc>
                  <a:txBody>
                    <a:bodyPr/>
                    <a:lstStyle/>
                    <a:p>
                      <a:pPr algn="ctr"/>
                      <a:r>
                        <a:rPr lang="en-US" sz="2000" b="0" dirty="0">
                          <a:latin typeface="Arial Narrow" panose="020B0606020202030204" pitchFamily="34" charset="0"/>
                        </a:rPr>
                        <a:t>+  -</a:t>
                      </a:r>
                      <a:endParaRPr lang="en-SG" sz="2000" b="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Addition, subtraction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1" dirty="0">
                          <a:solidFill>
                            <a:srgbClr val="FF0000"/>
                          </a:solidFill>
                          <a:effectLst/>
                          <a:latin typeface="Arial Narrow" panose="020B0606020202030204" pitchFamily="34" charset="0"/>
                        </a:rPr>
                        <a:t>left to 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r>
                        <a:rPr lang="en-SG" sz="2000" b="0" dirty="0">
                          <a:latin typeface="Arial Narrow" panose="020B0606020202030204" pitchFamily="34" charset="0"/>
                        </a:rPr>
                        <a:t>&lt;, &lt;=, &gt;, &gt;=,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Relational</a:t>
                      </a:r>
                      <a:r>
                        <a:rPr lang="en-US" sz="2000" b="0" baseline="0" dirty="0">
                          <a:solidFill>
                            <a:srgbClr val="000000"/>
                          </a:solidFill>
                          <a:effectLst/>
                          <a:latin typeface="Arial Narrow" panose="020B0606020202030204" pitchFamily="34" charset="0"/>
                        </a:rPr>
                        <a:t> operators</a:t>
                      </a:r>
                      <a:endParaRPr lang="en-US" sz="2000" b="0" dirty="0">
                        <a:solidFill>
                          <a:srgbClr val="000000"/>
                        </a:solidFill>
                        <a:effectLst/>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rgbClr val="000000"/>
                        </a:solidFill>
                        <a:effectLst/>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algn="ctr"/>
                      <a:r>
                        <a:rPr lang="en-SG" sz="2000" b="0" dirty="0">
                          <a:latin typeface="Arial Narrow" panose="020B0606020202030204" pitchFamily="34" charset="0"/>
                        </a:rPr>
                        <a:t>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Boolean</a:t>
                      </a:r>
                      <a:r>
                        <a:rPr lang="en-US" sz="2000" b="0" baseline="0" dirty="0">
                          <a:solidFill>
                            <a:srgbClr val="000000"/>
                          </a:solidFill>
                          <a:effectLst/>
                          <a:latin typeface="Arial Narrow" panose="020B0606020202030204" pitchFamily="34" charset="0"/>
                        </a:rPr>
                        <a:t> NOT</a:t>
                      </a:r>
                      <a:endParaRPr lang="en-US" sz="2000" b="0" dirty="0">
                        <a:solidFill>
                          <a:srgbClr val="000000"/>
                        </a:solidFill>
                        <a:effectLst/>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rgbClr val="000000"/>
                        </a:solidFill>
                        <a:effectLst/>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algn="ctr"/>
                      <a:r>
                        <a:rPr lang="en-SG" sz="2000" b="0" dirty="0">
                          <a:latin typeface="Arial Narrow" panose="020B0606020202030204" pitchFamily="34" charset="0"/>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Boolean 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rgbClr val="000000"/>
                        </a:solidFill>
                        <a:effectLst/>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a:txBody>
                    <a:bodyPr/>
                    <a:lstStyle/>
                    <a:p>
                      <a:pPr algn="ctr"/>
                      <a:r>
                        <a:rPr lang="en-SG" sz="2000" b="0" dirty="0">
                          <a:latin typeface="Arial Narrow" panose="020B0606020202030204" pitchFamily="34" charset="0"/>
                        </a:rPr>
                        <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Boolean 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rgbClr val="000000"/>
                        </a:solidFill>
                        <a:effectLst/>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6" name="Rectangle 3"/>
          <p:cNvSpPr txBox="1">
            <a:spLocks noChangeArrowheads="1"/>
          </p:cNvSpPr>
          <p:nvPr/>
        </p:nvSpPr>
        <p:spPr bwMode="auto">
          <a:xfrm>
            <a:off x="76200" y="884238"/>
            <a:ext cx="8991600" cy="487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lvl="1" indent="0">
              <a:buSzPct val="100000"/>
              <a:buNone/>
            </a:pPr>
            <a:r>
              <a:rPr lang="en-US" altLang="en-US" sz="2800" b="1" kern="0" dirty="0">
                <a:latin typeface="Arial Narrow" panose="020B0606020202030204" pitchFamily="34" charset="0"/>
              </a:rPr>
              <a:t>Operator Precedence, from highest to lowest:</a:t>
            </a:r>
          </a:p>
        </p:txBody>
      </p:sp>
      <p:pic>
        <p:nvPicPr>
          <p:cNvPr id="8" name="Audio 7">
            <a:hlinkClick r:id="" action="ppaction://media"/>
            <a:extLst>
              <a:ext uri="{FF2B5EF4-FFF2-40B4-BE49-F238E27FC236}">
                <a16:creationId xmlns:a16="http://schemas.microsoft.com/office/drawing/2014/main" id="{4D09D753-30E2-4982-81F7-3FABBF3D6A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80770831"/>
      </p:ext>
    </p:extLst>
  </p:cSld>
  <p:clrMapOvr>
    <a:masterClrMapping/>
  </p:clrMapOvr>
  <p:transition spd="slow" advTm="4019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4478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activities 2 &amp; 3 now…</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Remember to submit your solution to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2836420387"/>
      </p:ext>
    </p:extLst>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SzPct val="100000"/>
            </a:pPr>
            <a:r>
              <a:rPr lang="en-GB" altLang="en-US" dirty="0"/>
              <a:t>Type conversion</a:t>
            </a:r>
            <a:endParaRPr lang="en-US" b="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838200"/>
            <a:ext cx="8610600" cy="5334000"/>
          </a:xfrm>
        </p:spPr>
        <p:txBody>
          <a:bodyPr/>
          <a:lstStyle/>
          <a:p>
            <a:r>
              <a:rPr lang="en-US" dirty="0">
                <a:solidFill>
                  <a:srgbClr val="640064"/>
                </a:solidFill>
                <a:latin typeface="Calibri" panose="020F0502020204030204" pitchFamily="34" charset="0"/>
                <a:cs typeface="Calibri" panose="020F0502020204030204" pitchFamily="34" charset="0"/>
              </a:rPr>
              <a:t>int(), float(), str(), </a:t>
            </a:r>
            <a:r>
              <a:rPr lang="en-US" dirty="0">
                <a:solidFill>
                  <a:srgbClr val="640064"/>
                </a:solidFill>
                <a:cs typeface="Calibri" panose="020F0502020204030204" pitchFamily="34" charset="0"/>
              </a:rPr>
              <a:t>and</a:t>
            </a:r>
            <a:r>
              <a:rPr lang="en-US" dirty="0">
                <a:solidFill>
                  <a:srgbClr val="640064"/>
                </a:solidFill>
                <a:latin typeface="Calibri" panose="020F0502020204030204" pitchFamily="34" charset="0"/>
                <a:cs typeface="Calibri" panose="020F0502020204030204" pitchFamily="34" charset="0"/>
              </a:rPr>
              <a:t> bool() </a:t>
            </a:r>
            <a:r>
              <a:rPr lang="en-US" dirty="0">
                <a:solidFill>
                  <a:srgbClr val="640064"/>
                </a:solidFill>
              </a:rPr>
              <a:t>convert to integer, floating point, string, and </a:t>
            </a:r>
            <a:r>
              <a:rPr lang="en-US" dirty="0" err="1">
                <a:solidFill>
                  <a:srgbClr val="640064"/>
                </a:solidFill>
              </a:rPr>
              <a:t>boolean</a:t>
            </a:r>
            <a:r>
              <a:rPr lang="en-US" dirty="0">
                <a:solidFill>
                  <a:srgbClr val="640064"/>
                </a:solidFill>
              </a:rPr>
              <a:t> (True or False) types</a:t>
            </a:r>
          </a:p>
          <a:p>
            <a:pPr marL="457200" lvl="1" indent="0">
              <a:buSzPct val="70000"/>
              <a:buNone/>
            </a:pPr>
            <a:endParaRPr lang="en-US" dirty="0">
              <a:solidFill>
                <a:schemeClr val="tx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840155187"/>
              </p:ext>
            </p:extLst>
          </p:nvPr>
        </p:nvGraphicFramePr>
        <p:xfrm>
          <a:off x="762000" y="1981200"/>
          <a:ext cx="7391400" cy="3627120"/>
        </p:xfrm>
        <a:graphic>
          <a:graphicData uri="http://schemas.openxmlformats.org/drawingml/2006/table">
            <a:tbl>
              <a:tblPr firstRow="1" bandRow="1">
                <a:tableStyleId>{69012ECD-51FC-41F1-AA8D-1B2483CD663E}</a:tableStyleId>
              </a:tblPr>
              <a:tblGrid>
                <a:gridCol w="3695700">
                  <a:extLst>
                    <a:ext uri="{9D8B030D-6E8A-4147-A177-3AD203B41FA5}">
                      <a16:colId xmlns:a16="http://schemas.microsoft.com/office/drawing/2014/main" val="20000"/>
                    </a:ext>
                  </a:extLst>
                </a:gridCol>
                <a:gridCol w="3695700">
                  <a:extLst>
                    <a:ext uri="{9D8B030D-6E8A-4147-A177-3AD203B41FA5}">
                      <a16:colId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Arial Narrow" panose="020B0606020202030204" pitchFamily="34" charset="0"/>
                        </a:rPr>
                        <a:t>Example</a:t>
                      </a:r>
                      <a:endParaRPr lang="en-US" sz="2400" b="0" kern="1200" dirty="0">
                        <a:solidFill>
                          <a:schemeClr val="tx1"/>
                        </a:solidFill>
                        <a:effectLst/>
                        <a:latin typeface="Arial Narrow" panose="020B0606020202030204" pitchFamily="34" charset="0"/>
                        <a:ea typeface="+mn-ea"/>
                        <a:cs typeface="+mn-cs"/>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Arial Narrow" panose="020B0606020202030204" pitchFamily="34" charset="0"/>
                        </a:rPr>
                        <a:t>Output</a:t>
                      </a:r>
                      <a:endParaRPr lang="en-US" sz="2400" b="0" kern="1200" dirty="0">
                        <a:solidFill>
                          <a:schemeClr val="tx1"/>
                        </a:solidFill>
                        <a:effectLst/>
                        <a:latin typeface="Arial Narrow" panose="020B0606020202030204" pitchFamily="34" charset="0"/>
                        <a:ea typeface="+mn-ea"/>
                        <a:cs typeface="+mn-cs"/>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Calibri" panose="020F0502020204030204" pitchFamily="34" charset="0"/>
                          <a:cs typeface="Calibri" panose="020F0502020204030204" pitchFamily="34" charset="0"/>
                        </a:rPr>
                        <a:t>print(4.0 / 2.0)</a:t>
                      </a:r>
                      <a:endParaRPr lang="en-US" sz="2000" b="0" kern="1200" dirty="0">
                        <a:solidFill>
                          <a:srgbClr val="000000"/>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Calibri" panose="020F0502020204030204" pitchFamily="34" charset="0"/>
                          <a:cs typeface="Calibri" panose="020F0502020204030204" pitchFamily="34" charset="0"/>
                        </a:rPr>
                        <a:t>2.0</a:t>
                      </a:r>
                      <a:endParaRPr lang="en-US" sz="2000" b="0" kern="1200" dirty="0">
                        <a:solidFill>
                          <a:srgbClr val="000000"/>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Calibri" panose="020F0502020204030204" pitchFamily="34" charset="0"/>
                          <a:cs typeface="Calibri" panose="020F0502020204030204" pitchFamily="34" charset="0"/>
                        </a:rPr>
                        <a:t>print( float(4) / float(2) )</a:t>
                      </a:r>
                      <a:endParaRPr lang="en-US" sz="2000" b="0" kern="1200" dirty="0">
                        <a:solidFill>
                          <a:srgbClr val="000000"/>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rgbClr val="000000"/>
                          </a:solidFill>
                          <a:effectLst/>
                          <a:latin typeface="Calibri" panose="020F0502020204030204" pitchFamily="34" charset="0"/>
                          <a:ea typeface="+mn-ea"/>
                          <a:cs typeface="Calibri" panose="020F0502020204030204" pitchFamily="34"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Calibri" panose="020F0502020204030204" pitchFamily="34" charset="0"/>
                          <a:cs typeface="Calibri" panose="020F0502020204030204" pitchFamily="34" charset="0"/>
                        </a:rPr>
                        <a:t>print(int(4.0) / int(2.0))</a:t>
                      </a:r>
                      <a:endParaRPr lang="en-US" sz="2000" b="0" kern="1200" dirty="0">
                        <a:solidFill>
                          <a:srgbClr val="000000"/>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rgbClr val="000000"/>
                          </a:solidFill>
                          <a:effectLst/>
                          <a:latin typeface="Calibri" panose="020F0502020204030204" pitchFamily="34" charset="0"/>
                          <a:ea typeface="+mn-ea"/>
                          <a:cs typeface="Calibri" panose="020F0502020204030204" pitchFamily="34"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rgbClr val="000000"/>
                          </a:solidFill>
                          <a:effectLst/>
                          <a:latin typeface="Calibri" panose="020F0502020204030204" pitchFamily="34" charset="0"/>
                          <a:ea typeface="+mn-ea"/>
                          <a:cs typeface="Calibri" panose="020F0502020204030204" pitchFamily="34" charset="0"/>
                        </a:rPr>
                        <a:t>print(int(4.0 /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rgbClr val="000000"/>
                          </a:solidFill>
                          <a:effectLst/>
                          <a:latin typeface="Calibri" panose="020F0502020204030204" pitchFamily="34" charset="0"/>
                          <a:ea typeface="+mn-ea"/>
                          <a:cs typeface="Calibri" panose="020F050202020403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207544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Calibri" panose="020F0502020204030204" pitchFamily="34" charset="0"/>
                          <a:cs typeface="Calibri" panose="020F0502020204030204" pitchFamily="34" charset="0"/>
                        </a:rPr>
                        <a:t>print (int(3.8))</a:t>
                      </a:r>
                      <a:endParaRPr lang="en-US" sz="2000" b="0" kern="1200" dirty="0">
                        <a:solidFill>
                          <a:srgbClr val="000000"/>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Calibri" panose="020F0502020204030204" pitchFamily="34" charset="0"/>
                          <a:cs typeface="Calibri" panose="020F0502020204030204" pitchFamily="34" charset="0"/>
                        </a:rPr>
                        <a:t>3</a:t>
                      </a:r>
                      <a:endParaRPr lang="en-US" sz="2000" b="0" kern="1200" dirty="0">
                        <a:solidFill>
                          <a:srgbClr val="000000"/>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Calibri" panose="020F0502020204030204" pitchFamily="34" charset="0"/>
                          <a:cs typeface="Calibri" panose="020F0502020204030204" pitchFamily="34" charset="0"/>
                        </a:rPr>
                        <a:t>print (str(3.1415926))</a:t>
                      </a:r>
                      <a:endParaRPr lang="en-US" sz="2000" b="0" kern="1200" dirty="0">
                        <a:solidFill>
                          <a:srgbClr val="000000"/>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Calibri" panose="020F0502020204030204" pitchFamily="34" charset="0"/>
                          <a:cs typeface="Calibri" panose="020F0502020204030204" pitchFamily="34" charset="0"/>
                        </a:rPr>
                        <a:t>3.1415926</a:t>
                      </a:r>
                      <a:endParaRPr lang="en-US" sz="2000" b="0" kern="1200" dirty="0">
                        <a:solidFill>
                          <a:srgbClr val="000000"/>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Calibri" panose="020F0502020204030204" pitchFamily="34" charset="0"/>
                          <a:cs typeface="Calibri" panose="020F0502020204030204" pitchFamily="34" charset="0"/>
                        </a:rPr>
                        <a:t>print(bool(0))</a:t>
                      </a:r>
                      <a:endParaRPr lang="en-US" sz="2000" b="0" kern="1200" dirty="0">
                        <a:solidFill>
                          <a:srgbClr val="000000"/>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rgbClr val="000000"/>
                          </a:solidFill>
                          <a:effectLst/>
                          <a:latin typeface="Calibri" panose="020F0502020204030204" pitchFamily="34" charset="0"/>
                          <a:ea typeface="+mn-ea"/>
                          <a:cs typeface="Calibri" panose="020F0502020204030204" pitchFamily="34" charset="0"/>
                        </a:rPr>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Calibri" panose="020F0502020204030204" pitchFamily="34" charset="0"/>
                          <a:cs typeface="Calibri" panose="020F0502020204030204" pitchFamily="34" charset="0"/>
                        </a:rPr>
                        <a:t>print(bool(-1.7))</a:t>
                      </a:r>
                      <a:endParaRPr lang="en-US" sz="2000" b="0" kern="1200" dirty="0">
                        <a:solidFill>
                          <a:srgbClr val="000000"/>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rgbClr val="000000"/>
                          </a:solidFill>
                          <a:effectLst/>
                          <a:latin typeface="Calibri" panose="020F0502020204030204" pitchFamily="34" charset="0"/>
                          <a:ea typeface="+mn-ea"/>
                          <a:cs typeface="Calibri" panose="020F0502020204030204" pitchFamily="34" charset="0"/>
                        </a:rPr>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5" name="Rectangle 4">
            <a:extLst>
              <a:ext uri="{FF2B5EF4-FFF2-40B4-BE49-F238E27FC236}">
                <a16:creationId xmlns:a16="http://schemas.microsoft.com/office/drawing/2014/main" id="{A225FC69-DC70-4154-9F0E-DD8724C3D612}"/>
              </a:ext>
            </a:extLst>
          </p:cNvPr>
          <p:cNvSpPr/>
          <p:nvPr/>
        </p:nvSpPr>
        <p:spPr>
          <a:xfrm>
            <a:off x="838200" y="2490850"/>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86130E-90B9-428A-BA17-A4E5878F4C46}"/>
              </a:ext>
            </a:extLst>
          </p:cNvPr>
          <p:cNvSpPr/>
          <p:nvPr/>
        </p:nvSpPr>
        <p:spPr>
          <a:xfrm>
            <a:off x="4876800" y="2490850"/>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BC56E7-B0D5-479A-8DC0-D27FAF5F55F2}"/>
              </a:ext>
            </a:extLst>
          </p:cNvPr>
          <p:cNvSpPr/>
          <p:nvPr/>
        </p:nvSpPr>
        <p:spPr>
          <a:xfrm>
            <a:off x="838200" y="2879272"/>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0D7690-B2DB-4A35-A5EC-EC838775E1AE}"/>
              </a:ext>
            </a:extLst>
          </p:cNvPr>
          <p:cNvSpPr/>
          <p:nvPr/>
        </p:nvSpPr>
        <p:spPr>
          <a:xfrm>
            <a:off x="4876800" y="2879272"/>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D018A7-CE4F-408B-B789-A7D4B46D012D}"/>
              </a:ext>
            </a:extLst>
          </p:cNvPr>
          <p:cNvSpPr/>
          <p:nvPr/>
        </p:nvSpPr>
        <p:spPr>
          <a:xfrm>
            <a:off x="838200" y="3298372"/>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29B582-1ECC-4D5E-AC0D-8A8537348008}"/>
              </a:ext>
            </a:extLst>
          </p:cNvPr>
          <p:cNvSpPr/>
          <p:nvPr/>
        </p:nvSpPr>
        <p:spPr>
          <a:xfrm>
            <a:off x="4876800" y="3276600"/>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229540-EF08-42E1-B025-3EF5C1243D59}"/>
              </a:ext>
            </a:extLst>
          </p:cNvPr>
          <p:cNvSpPr/>
          <p:nvPr/>
        </p:nvSpPr>
        <p:spPr>
          <a:xfrm>
            <a:off x="838200" y="3673929"/>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E2E274-AFAB-4AD2-BD04-3E2A2EF2FAF0}"/>
              </a:ext>
            </a:extLst>
          </p:cNvPr>
          <p:cNvSpPr/>
          <p:nvPr/>
        </p:nvSpPr>
        <p:spPr>
          <a:xfrm>
            <a:off x="4876800" y="3674029"/>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F7F151E-6207-4DF5-97E5-34E4DE8CEFDF}"/>
              </a:ext>
            </a:extLst>
          </p:cNvPr>
          <p:cNvSpPr/>
          <p:nvPr/>
        </p:nvSpPr>
        <p:spPr>
          <a:xfrm>
            <a:off x="838200" y="4049720"/>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138434-0865-42CE-BF39-27E2D07ED918}"/>
              </a:ext>
            </a:extLst>
          </p:cNvPr>
          <p:cNvSpPr/>
          <p:nvPr/>
        </p:nvSpPr>
        <p:spPr>
          <a:xfrm>
            <a:off x="4876800" y="4071458"/>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FBE3F65-4B67-40EF-9E8A-660DF07EA2E9}"/>
              </a:ext>
            </a:extLst>
          </p:cNvPr>
          <p:cNvSpPr/>
          <p:nvPr/>
        </p:nvSpPr>
        <p:spPr>
          <a:xfrm>
            <a:off x="838200" y="4442565"/>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4623F45-94B7-4843-ABFF-F8561E53A8F7}"/>
              </a:ext>
            </a:extLst>
          </p:cNvPr>
          <p:cNvSpPr/>
          <p:nvPr/>
        </p:nvSpPr>
        <p:spPr>
          <a:xfrm>
            <a:off x="4876800" y="4465425"/>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004515-33DF-40CC-A09A-133566A2425D}"/>
              </a:ext>
            </a:extLst>
          </p:cNvPr>
          <p:cNvSpPr/>
          <p:nvPr/>
        </p:nvSpPr>
        <p:spPr>
          <a:xfrm>
            <a:off x="838200" y="4861665"/>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F7E18D0-4E8E-4ABA-A784-0F922172E2A4}"/>
              </a:ext>
            </a:extLst>
          </p:cNvPr>
          <p:cNvSpPr/>
          <p:nvPr/>
        </p:nvSpPr>
        <p:spPr>
          <a:xfrm>
            <a:off x="4876800" y="4861665"/>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994015-C6B4-4012-85F1-AA00F77501CE}"/>
              </a:ext>
            </a:extLst>
          </p:cNvPr>
          <p:cNvSpPr/>
          <p:nvPr/>
        </p:nvSpPr>
        <p:spPr>
          <a:xfrm>
            <a:off x="838200" y="5237365"/>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E81ACA3-95C6-45E0-9B68-2949CDECBB0D}"/>
              </a:ext>
            </a:extLst>
          </p:cNvPr>
          <p:cNvSpPr/>
          <p:nvPr/>
        </p:nvSpPr>
        <p:spPr>
          <a:xfrm>
            <a:off x="4876800" y="5257905"/>
            <a:ext cx="3048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Audio 22">
            <a:hlinkClick r:id="" action="ppaction://media"/>
            <a:extLst>
              <a:ext uri="{FF2B5EF4-FFF2-40B4-BE49-F238E27FC236}">
                <a16:creationId xmlns:a16="http://schemas.microsoft.com/office/drawing/2014/main" id="{7374B272-6267-49A4-A703-02EED0C2083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16360181"/>
      </p:ext>
    </p:extLst>
  </p:cSld>
  <p:clrMapOvr>
    <a:masterClrMapping/>
  </p:clrMapOvr>
  <p:transition spd="slow" advTm="13593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18"/>
                                        </p:tgtEl>
                                      </p:cBhvr>
                                    </p:animEffect>
                                    <p:set>
                                      <p:cBhvr>
                                        <p:cTn id="66" dur="1" fill="hold">
                                          <p:stCondLst>
                                            <p:cond delay="499"/>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19"/>
                                        </p:tgtEl>
                                      </p:cBhvr>
                                    </p:animEffect>
                                    <p:set>
                                      <p:cBhvr>
                                        <p:cTn id="71" dur="1" fill="hold">
                                          <p:stCondLst>
                                            <p:cond delay="499"/>
                                          </p:stCondLst>
                                        </p:cTn>
                                        <p:tgtEl>
                                          <p:spTgt spid="1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0" nodeType="clickEffect">
                                  <p:stCondLst>
                                    <p:cond delay="0"/>
                                  </p:stCondLst>
                                  <p:childTnLst>
                                    <p:animEffect transition="out" filter="fade">
                                      <p:cBhvr>
                                        <p:cTn id="75" dur="500"/>
                                        <p:tgtEl>
                                          <p:spTgt spid="20"/>
                                        </p:tgtEl>
                                      </p:cBhvr>
                                    </p:animEffect>
                                    <p:set>
                                      <p:cBhvr>
                                        <p:cTn id="76" dur="1" fill="hold">
                                          <p:stCondLst>
                                            <p:cond delay="499"/>
                                          </p:stCondLst>
                                        </p:cTn>
                                        <p:tgtEl>
                                          <p:spTgt spid="2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21"/>
                                        </p:tgtEl>
                                      </p:cBhvr>
                                    </p:animEffect>
                                    <p:set>
                                      <p:cBhvr>
                                        <p:cTn id="81" dur="1" fill="hold">
                                          <p:stCondLst>
                                            <p:cond delay="499"/>
                                          </p:stCondLst>
                                        </p:cTn>
                                        <p:tgtEl>
                                          <p:spTgt spid="2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0" nodeType="clickEffect">
                                  <p:stCondLst>
                                    <p:cond delay="0"/>
                                  </p:stCondLst>
                                  <p:childTnLst>
                                    <p:animEffect transition="out" filter="fade">
                                      <p:cBhvr>
                                        <p:cTn id="85" dur="500"/>
                                        <p:tgtEl>
                                          <p:spTgt spid="22"/>
                                        </p:tgtEl>
                                      </p:cBhvr>
                                    </p:animEffect>
                                    <p:set>
                                      <p:cBhvr>
                                        <p:cTn id="8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7" fill="hold" display="0">
                  <p:stCondLst>
                    <p:cond delay="indefinite"/>
                  </p:stCondLst>
                  <p:endCondLst>
                    <p:cond evt="onStopAudio" delay="0">
                      <p:tgtEl>
                        <p:sldTgt/>
                      </p:tgtEl>
                    </p:cond>
                  </p:endCondLst>
                </p:cTn>
                <p:tgtEl>
                  <p:spTgt spid="23"/>
                </p:tgtEl>
              </p:cMediaNode>
            </p:audio>
          </p:childTnLst>
        </p:cTn>
      </p:par>
    </p:tnLst>
    <p:bldLst>
      <p:bldP spid="5"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lesson, you will learn about….</a:t>
            </a:r>
          </a:p>
          <a:p>
            <a:pPr marL="0" indent="0">
              <a:buNone/>
            </a:pPr>
            <a:endParaRPr lang="en-US" dirty="0"/>
          </a:p>
          <a:p>
            <a:r>
              <a:rPr lang="en-US" dirty="0"/>
              <a:t>Strings</a:t>
            </a:r>
          </a:p>
          <a:p>
            <a:r>
              <a:rPr lang="en-US" dirty="0"/>
              <a:t>Operators</a:t>
            </a:r>
          </a:p>
          <a:p>
            <a:r>
              <a:rPr lang="en-US" dirty="0"/>
              <a:t>Program Interactivity</a:t>
            </a:r>
          </a:p>
          <a:p>
            <a:r>
              <a:rPr lang="en-US" dirty="0"/>
              <a:t>Python’s </a:t>
            </a:r>
            <a:r>
              <a:rPr lang="en-US" dirty="0">
                <a:latin typeface="Courier New" panose="02070309020205020404" pitchFamily="49" charset="0"/>
                <a:cs typeface="Courier New" panose="02070309020205020404" pitchFamily="49" charset="0"/>
              </a:rPr>
              <a:t>math</a:t>
            </a:r>
            <a:r>
              <a:rPr lang="en-US" dirty="0"/>
              <a:t> module</a:t>
            </a:r>
          </a:p>
        </p:txBody>
      </p:sp>
      <p:pic>
        <p:nvPicPr>
          <p:cNvPr id="5" name="Audio 4">
            <a:hlinkClick r:id="" action="ppaction://media"/>
            <a:extLst>
              <a:ext uri="{FF2B5EF4-FFF2-40B4-BE49-F238E27FC236}">
                <a16:creationId xmlns:a16="http://schemas.microsoft.com/office/drawing/2014/main" id="{01753D2C-5295-4CD1-AF6E-DCB5ABCF48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69417271"/>
      </p:ext>
    </p:extLst>
  </p:cSld>
  <p:clrMapOvr>
    <a:masterClrMapping/>
  </p:clrMapOvr>
  <p:transition spd="slow" advTm="5678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371600" y="2057400"/>
            <a:ext cx="655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Program Interactivity</a:t>
            </a:r>
          </a:p>
        </p:txBody>
      </p:sp>
      <p:pic>
        <p:nvPicPr>
          <p:cNvPr id="3" name="Audio 2">
            <a:hlinkClick r:id="" action="ppaction://media"/>
            <a:extLst>
              <a:ext uri="{FF2B5EF4-FFF2-40B4-BE49-F238E27FC236}">
                <a16:creationId xmlns:a16="http://schemas.microsoft.com/office/drawing/2014/main" id="{C5F6970D-E0CD-4722-B3D2-27C308AADE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6380449"/>
      </p:ext>
    </p:extLst>
  </p:cSld>
  <p:clrMapOvr>
    <a:masterClrMapping/>
  </p:clrMapOvr>
  <p:transition spd="slow" advTm="1117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SzPct val="100000"/>
            </a:pPr>
            <a:r>
              <a:rPr lang="en-GB" altLang="en-US" dirty="0"/>
              <a:t>Program Interactivity</a:t>
            </a:r>
            <a:endParaRPr lang="en-US" b="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914400"/>
            <a:ext cx="8534400" cy="2667000"/>
          </a:xfrm>
        </p:spPr>
        <p:txBody>
          <a:bodyPr/>
          <a:lstStyle/>
          <a:p>
            <a:pPr marL="0" indent="0">
              <a:buNone/>
            </a:pPr>
            <a:r>
              <a:rPr lang="en-US" altLang="en-US" i="1" dirty="0">
                <a:solidFill>
                  <a:srgbClr val="FF0000"/>
                </a:solidFill>
              </a:rPr>
              <a:t>         </a:t>
            </a:r>
            <a:r>
              <a:rPr lang="en-US" altLang="en-US" i="1" dirty="0">
                <a:solidFill>
                  <a:srgbClr val="FF0000"/>
                </a:solidFill>
                <a:latin typeface="Calibri" panose="020F0502020204030204" pitchFamily="34" charset="0"/>
                <a:cs typeface="Calibri" panose="020F0502020204030204" pitchFamily="34" charset="0"/>
              </a:rPr>
              <a:t>&lt;variable&gt; = input(&lt;prompt&gt;)</a:t>
            </a:r>
          </a:p>
          <a:p>
            <a:r>
              <a:rPr lang="en-US" dirty="0"/>
              <a:t>Built-in function in Python for getting input from user </a:t>
            </a:r>
            <a:r>
              <a:rPr lang="en-US" altLang="en-US" dirty="0"/>
              <a:t>and store it into a variable.</a:t>
            </a:r>
            <a:r>
              <a:rPr lang="en-US" dirty="0"/>
              <a:t>     </a:t>
            </a:r>
          </a:p>
          <a:p>
            <a:pPr marL="0" indent="0" eaLnBrk="1" hangingPunct="1">
              <a:buNone/>
            </a:pPr>
            <a:r>
              <a:rPr lang="en-US" altLang="en-US" i="1" dirty="0">
                <a:solidFill>
                  <a:srgbClr val="FF0000"/>
                </a:solidFill>
              </a:rPr>
              <a:t>         </a:t>
            </a:r>
            <a:r>
              <a:rPr lang="en-US" altLang="en-US" dirty="0"/>
              <a:t>          </a:t>
            </a:r>
          </a:p>
          <a:p>
            <a:pPr marL="457200" lvl="1" indent="0">
              <a:buNone/>
            </a:pPr>
            <a:r>
              <a:rPr lang="en-US" dirty="0">
                <a:solidFill>
                  <a:schemeClr val="tx1"/>
                </a:solidFill>
              </a:rPr>
              <a:t>   </a:t>
            </a:r>
          </a:p>
        </p:txBody>
      </p:sp>
      <p:pic>
        <p:nvPicPr>
          <p:cNvPr id="6" name="Picture 5"/>
          <p:cNvPicPr>
            <a:picLocks noChangeAspect="1"/>
          </p:cNvPicPr>
          <p:nvPr/>
        </p:nvPicPr>
        <p:blipFill>
          <a:blip r:embed="rId6"/>
          <a:stretch>
            <a:fillRect/>
          </a:stretch>
        </p:blipFill>
        <p:spPr>
          <a:xfrm>
            <a:off x="1447800" y="2514600"/>
            <a:ext cx="5705475" cy="1123950"/>
          </a:xfrm>
          <a:prstGeom prst="rect">
            <a:avLst/>
          </a:prstGeom>
          <a:ln>
            <a:solidFill>
              <a:schemeClr val="tx1"/>
            </a:solidFill>
          </a:ln>
        </p:spPr>
      </p:pic>
      <p:sp>
        <p:nvSpPr>
          <p:cNvPr id="5" name="Rectangle 3"/>
          <p:cNvSpPr txBox="1">
            <a:spLocks noChangeArrowheads="1"/>
          </p:cNvSpPr>
          <p:nvPr/>
        </p:nvSpPr>
        <p:spPr bwMode="auto">
          <a:xfrm>
            <a:off x="990600" y="3886200"/>
            <a:ext cx="7848600" cy="18159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514350" indent="-514350" algn="l" rtl="0" eaLnBrk="0" fontAlgn="base" hangingPunct="0">
              <a:spcBef>
                <a:spcPct val="20000"/>
              </a:spcBef>
              <a:spcAft>
                <a:spcPct val="0"/>
              </a:spcAft>
              <a:buSzPct val="70000"/>
              <a:buFont typeface="Wingdings" panose="05000000000000000000" pitchFamily="2" charset="2"/>
              <a:buChar char="q"/>
              <a:defRPr sz="2800" b="1">
                <a:solidFill>
                  <a:srgbClr val="660033"/>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660033"/>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60033"/>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60033"/>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365125" lvl="1" indent="-365125">
              <a:lnSpc>
                <a:spcPct val="90000"/>
              </a:lnSpc>
              <a:buSzPct val="100000"/>
            </a:pPr>
            <a:r>
              <a:rPr lang="en-US" altLang="en-US" kern="0" dirty="0"/>
              <a:t>First the prompt is printed</a:t>
            </a:r>
          </a:p>
          <a:p>
            <a:pPr marL="365125" lvl="1" indent="-365125">
              <a:lnSpc>
                <a:spcPct val="90000"/>
              </a:lnSpc>
              <a:buSzPct val="100000"/>
            </a:pPr>
            <a:r>
              <a:rPr lang="en-US" altLang="en-US" kern="0" dirty="0"/>
              <a:t>The input part waits for the user to enter a value and press &lt;enter&gt;</a:t>
            </a:r>
          </a:p>
          <a:p>
            <a:pPr marL="365125" lvl="1" indent="-365125">
              <a:lnSpc>
                <a:spcPct val="90000"/>
              </a:lnSpc>
              <a:buSzPct val="100000"/>
            </a:pPr>
            <a:r>
              <a:rPr lang="en-US" altLang="en-US" kern="0" dirty="0"/>
              <a:t>The expression that was entered is captured as a string of characters and is assigned to the variable.</a:t>
            </a:r>
          </a:p>
        </p:txBody>
      </p:sp>
      <p:pic>
        <p:nvPicPr>
          <p:cNvPr id="4" name="Audio 3">
            <a:hlinkClick r:id="" action="ppaction://media"/>
            <a:extLst>
              <a:ext uri="{FF2B5EF4-FFF2-40B4-BE49-F238E27FC236}">
                <a16:creationId xmlns:a16="http://schemas.microsoft.com/office/drawing/2014/main" id="{ABD63DEF-DC6A-40DA-8C21-47E1B599531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57360007"/>
      </p:ext>
    </p:extLst>
  </p:cSld>
  <p:clrMapOvr>
    <a:masterClrMapping/>
  </p:clrMapOvr>
  <p:transition spd="slow" advTm="4001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pPr eaLnBrk="1" hangingPunct="1"/>
            <a:r>
              <a:rPr lang="en-US" altLang="en-US" dirty="0"/>
              <a:t>Assigning Input</a:t>
            </a:r>
          </a:p>
        </p:txBody>
      </p:sp>
      <p:sp>
        <p:nvSpPr>
          <p:cNvPr id="2" name="TextBox 1"/>
          <p:cNvSpPr txBox="1"/>
          <p:nvPr/>
        </p:nvSpPr>
        <p:spPr>
          <a:xfrm>
            <a:off x="304800" y="990600"/>
            <a:ext cx="8153400" cy="867930"/>
          </a:xfrm>
          <a:prstGeom prst="rect">
            <a:avLst/>
          </a:prstGeom>
          <a:noFill/>
        </p:spPr>
        <p:txBody>
          <a:bodyPr wrap="square" rtlCol="0">
            <a:spAutoFit/>
          </a:bodyPr>
          <a:lstStyle/>
          <a:p>
            <a:pPr lvl="1" indent="-457200">
              <a:lnSpc>
                <a:spcPct val="90000"/>
              </a:lnSpc>
              <a:spcBef>
                <a:spcPct val="20000"/>
              </a:spcBef>
              <a:buSzPct val="70000"/>
              <a:buFont typeface="Wingdings" panose="05000000000000000000" pitchFamily="2" charset="2"/>
              <a:buChar char="q"/>
            </a:pPr>
            <a:r>
              <a:rPr kumimoji="1" lang="en-US" sz="2800" b="1" dirty="0">
                <a:solidFill>
                  <a:srgbClr val="660033"/>
                </a:solidFill>
                <a:latin typeface="Arial Narrow" panose="020B0606020202030204" pitchFamily="34" charset="0"/>
              </a:rPr>
              <a:t>You need to convert the string to </a:t>
            </a:r>
            <a:r>
              <a:rPr kumimoji="1" lang="en-US" sz="2800" b="1" u="sng" dirty="0" err="1">
                <a:solidFill>
                  <a:srgbClr val="660033"/>
                </a:solidFill>
                <a:latin typeface="Arial Narrow" panose="020B0606020202030204" pitchFamily="34" charset="0"/>
              </a:rPr>
              <a:t>int</a:t>
            </a:r>
            <a:r>
              <a:rPr kumimoji="1" lang="en-US" sz="2800" b="1" dirty="0">
                <a:solidFill>
                  <a:srgbClr val="660033"/>
                </a:solidFill>
                <a:latin typeface="Arial Narrow" panose="020B0606020202030204" pitchFamily="34" charset="0"/>
              </a:rPr>
              <a:t> or </a:t>
            </a:r>
            <a:r>
              <a:rPr kumimoji="1" lang="en-US" sz="2800" b="1" u="sng" dirty="0">
                <a:solidFill>
                  <a:srgbClr val="660033"/>
                </a:solidFill>
                <a:latin typeface="Arial Narrow" panose="020B0606020202030204" pitchFamily="34" charset="0"/>
              </a:rPr>
              <a:t>float</a:t>
            </a:r>
            <a:r>
              <a:rPr kumimoji="1" lang="en-US" sz="2800" b="1" dirty="0">
                <a:solidFill>
                  <a:srgbClr val="660033"/>
                </a:solidFill>
                <a:latin typeface="Arial Narrow" panose="020B0606020202030204" pitchFamily="34" charset="0"/>
              </a:rPr>
              <a:t> in order to use the numeric value.</a:t>
            </a:r>
            <a:endParaRPr kumimoji="1" lang="en-SG" sz="2800" b="1" dirty="0">
              <a:solidFill>
                <a:srgbClr val="660033"/>
              </a:solidFill>
              <a:latin typeface="Arial Narrow" panose="020B0606020202030204" pitchFamily="34" charset="0"/>
            </a:endParaRPr>
          </a:p>
        </p:txBody>
      </p:sp>
      <p:pic>
        <p:nvPicPr>
          <p:cNvPr id="7" name="Picture 6"/>
          <p:cNvPicPr>
            <a:picLocks noChangeAspect="1"/>
          </p:cNvPicPr>
          <p:nvPr/>
        </p:nvPicPr>
        <p:blipFill>
          <a:blip r:embed="rId6"/>
          <a:stretch>
            <a:fillRect/>
          </a:stretch>
        </p:blipFill>
        <p:spPr>
          <a:xfrm>
            <a:off x="762000" y="1982152"/>
            <a:ext cx="6781800" cy="1015365"/>
          </a:xfrm>
          <a:prstGeom prst="rect">
            <a:avLst/>
          </a:prstGeom>
          <a:ln>
            <a:solidFill>
              <a:schemeClr val="tx1"/>
            </a:solidFill>
          </a:ln>
        </p:spPr>
      </p:pic>
      <p:pic>
        <p:nvPicPr>
          <p:cNvPr id="3" name="Picture 2"/>
          <p:cNvPicPr>
            <a:picLocks noChangeAspect="1"/>
          </p:cNvPicPr>
          <p:nvPr/>
        </p:nvPicPr>
        <p:blipFill>
          <a:blip r:embed="rId7"/>
          <a:stretch>
            <a:fillRect/>
          </a:stretch>
        </p:blipFill>
        <p:spPr>
          <a:xfrm>
            <a:off x="792479" y="3257366"/>
            <a:ext cx="6812611" cy="1009834"/>
          </a:xfrm>
          <a:prstGeom prst="rect">
            <a:avLst/>
          </a:prstGeom>
          <a:ln>
            <a:solidFill>
              <a:schemeClr val="tx1"/>
            </a:solidFill>
          </a:ln>
        </p:spPr>
      </p:pic>
      <p:pic>
        <p:nvPicPr>
          <p:cNvPr id="5" name="Audio 4">
            <a:hlinkClick r:id="" action="ppaction://media"/>
            <a:extLst>
              <a:ext uri="{FF2B5EF4-FFF2-40B4-BE49-F238E27FC236}">
                <a16:creationId xmlns:a16="http://schemas.microsoft.com/office/drawing/2014/main" id="{4708EB5C-F332-43C9-AA3B-B5BB9E1B4F7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8862958"/>
      </p:ext>
    </p:extLst>
  </p:cSld>
  <p:clrMapOvr>
    <a:masterClrMapping/>
  </p:clrMapOvr>
  <p:transition spd="slow" advTm="2141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pPr eaLnBrk="1" hangingPunct="1"/>
            <a:r>
              <a:rPr lang="en-US" altLang="en-US" dirty="0"/>
              <a:t>Example – CalBMI.py (assign inputs)</a:t>
            </a:r>
          </a:p>
        </p:txBody>
      </p:sp>
      <p:pic>
        <p:nvPicPr>
          <p:cNvPr id="6" name="Picture 5"/>
          <p:cNvPicPr>
            <a:picLocks noChangeAspect="1"/>
          </p:cNvPicPr>
          <p:nvPr/>
        </p:nvPicPr>
        <p:blipFill>
          <a:blip r:embed="rId5"/>
          <a:stretch>
            <a:fillRect/>
          </a:stretch>
        </p:blipFill>
        <p:spPr>
          <a:xfrm>
            <a:off x="6019800" y="4429125"/>
            <a:ext cx="2819400" cy="971550"/>
          </a:xfrm>
          <a:prstGeom prst="rect">
            <a:avLst/>
          </a:prstGeom>
          <a:ln>
            <a:solidFill>
              <a:schemeClr val="tx1"/>
            </a:solidFill>
          </a:ln>
        </p:spPr>
      </p:pic>
      <p:pic>
        <p:nvPicPr>
          <p:cNvPr id="7" name="Picture 6"/>
          <p:cNvPicPr>
            <a:picLocks noChangeAspect="1"/>
          </p:cNvPicPr>
          <p:nvPr/>
        </p:nvPicPr>
        <p:blipFill>
          <a:blip r:embed="rId6"/>
          <a:stretch>
            <a:fillRect/>
          </a:stretch>
        </p:blipFill>
        <p:spPr>
          <a:xfrm>
            <a:off x="6019800" y="5486400"/>
            <a:ext cx="2838450" cy="952500"/>
          </a:xfrm>
          <a:prstGeom prst="rect">
            <a:avLst/>
          </a:prstGeom>
          <a:ln>
            <a:solidFill>
              <a:schemeClr val="tx1"/>
            </a:solidFill>
          </a:ln>
        </p:spPr>
      </p:pic>
      <p:pic>
        <p:nvPicPr>
          <p:cNvPr id="8" name="Picture 7"/>
          <p:cNvPicPr>
            <a:picLocks noChangeAspect="1"/>
          </p:cNvPicPr>
          <p:nvPr/>
        </p:nvPicPr>
        <p:blipFill>
          <a:blip r:embed="rId7"/>
          <a:stretch>
            <a:fillRect/>
          </a:stretch>
        </p:blipFill>
        <p:spPr>
          <a:xfrm>
            <a:off x="228601" y="1066800"/>
            <a:ext cx="7761782" cy="3276600"/>
          </a:xfrm>
          <a:prstGeom prst="rect">
            <a:avLst/>
          </a:prstGeom>
          <a:ln>
            <a:solidFill>
              <a:schemeClr val="tx1"/>
            </a:solidFill>
          </a:ln>
        </p:spPr>
      </p:pic>
      <p:sp>
        <p:nvSpPr>
          <p:cNvPr id="2" name="TextBox 1"/>
          <p:cNvSpPr txBox="1"/>
          <p:nvPr/>
        </p:nvSpPr>
        <p:spPr>
          <a:xfrm>
            <a:off x="4953000" y="5029200"/>
            <a:ext cx="914400" cy="400110"/>
          </a:xfrm>
          <a:prstGeom prst="rect">
            <a:avLst/>
          </a:prstGeom>
          <a:noFill/>
        </p:spPr>
        <p:txBody>
          <a:bodyPr wrap="square" rtlCol="0">
            <a:spAutoFit/>
          </a:bodyPr>
          <a:lstStyle/>
          <a:p>
            <a:r>
              <a:rPr lang="en-US" sz="2000" b="1" dirty="0">
                <a:solidFill>
                  <a:srgbClr val="FF0000"/>
                </a:solidFill>
                <a:latin typeface="Arial Narrow" panose="020B0606020202030204" pitchFamily="34" charset="0"/>
              </a:rPr>
              <a:t>Output</a:t>
            </a:r>
          </a:p>
        </p:txBody>
      </p:sp>
      <p:pic>
        <p:nvPicPr>
          <p:cNvPr id="5" name="Audio 4">
            <a:hlinkClick r:id="" action="ppaction://media"/>
            <a:extLst>
              <a:ext uri="{FF2B5EF4-FFF2-40B4-BE49-F238E27FC236}">
                <a16:creationId xmlns:a16="http://schemas.microsoft.com/office/drawing/2014/main" id="{82CE0696-697F-4992-A2CB-228D90AF0F0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47945844"/>
      </p:ext>
    </p:extLst>
  </p:cSld>
  <p:clrMapOvr>
    <a:masterClrMapping/>
  </p:clrMapOvr>
  <p:transition spd="slow" advTm="2354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activity 4 now…</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Remember to submit your solution to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1512623443"/>
      </p:ext>
    </p:extLst>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38200" y="2057400"/>
            <a:ext cx="7772400" cy="1500187"/>
          </a:xfrm>
        </p:spPr>
        <p:txBody>
          <a:bodyPr/>
          <a:lstStyle/>
          <a:p>
            <a:pPr algn="ctr"/>
            <a:r>
              <a:rPr lang="en-US" sz="4800" dirty="0"/>
              <a:t>Math Functions</a:t>
            </a:r>
          </a:p>
        </p:txBody>
      </p:sp>
      <p:pic>
        <p:nvPicPr>
          <p:cNvPr id="3" name="Audio 2">
            <a:hlinkClick r:id="" action="ppaction://media"/>
            <a:extLst>
              <a:ext uri="{FF2B5EF4-FFF2-40B4-BE49-F238E27FC236}">
                <a16:creationId xmlns:a16="http://schemas.microsoft.com/office/drawing/2014/main" id="{CA4D6B67-9AC6-4996-9106-CDA2C4FC51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510841"/>
      </p:ext>
    </p:extLst>
  </p:cSld>
  <p:clrMapOvr>
    <a:masterClrMapping/>
  </p:clrMapOvr>
  <p:transition spd="slow" advTm="2506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Math Functions</a:t>
            </a:r>
          </a:p>
        </p:txBody>
      </p:sp>
      <p:sp>
        <p:nvSpPr>
          <p:cNvPr id="5" name="Rectangle 3"/>
          <p:cNvSpPr txBox="1">
            <a:spLocks noChangeArrowheads="1"/>
          </p:cNvSpPr>
          <p:nvPr/>
        </p:nvSpPr>
        <p:spPr bwMode="auto">
          <a:xfrm>
            <a:off x="165847"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altLang="en-US" b="1" kern="0" dirty="0">
                <a:latin typeface="Arial Narrow" panose="020B0606020202030204" pitchFamily="34" charset="0"/>
              </a:rPr>
              <a:t>Python comes with a large number of </a:t>
            </a:r>
            <a:r>
              <a:rPr lang="en-US" altLang="en-US" b="1" i="1" kern="0" dirty="0">
                <a:latin typeface="Arial Narrow" panose="020B0606020202030204" pitchFamily="34" charset="0"/>
              </a:rPr>
              <a:t>modules</a:t>
            </a:r>
            <a:r>
              <a:rPr lang="en-US" altLang="en-US" b="1" kern="0" dirty="0">
                <a:latin typeface="Arial Narrow" panose="020B0606020202030204" pitchFamily="34" charset="0"/>
              </a:rPr>
              <a:t> of its own which have functions for different purposes</a:t>
            </a:r>
          </a:p>
          <a:p>
            <a:pPr>
              <a:buSzPct val="70000"/>
              <a:buFont typeface="Wingdings" panose="05000000000000000000" pitchFamily="2" charset="2"/>
              <a:buChar char="q"/>
            </a:pPr>
            <a:r>
              <a:rPr lang="en-US" altLang="en-US" b="1" kern="0" dirty="0">
                <a:latin typeface="Arial Narrow" panose="020B0606020202030204" pitchFamily="34" charset="0"/>
              </a:rPr>
              <a:t>The </a:t>
            </a:r>
            <a:r>
              <a:rPr lang="en-US" altLang="en-US" b="1" kern="0" dirty="0">
                <a:solidFill>
                  <a:srgbClr val="FF0000"/>
                </a:solidFill>
                <a:latin typeface="Arial Narrow" panose="020B0606020202030204" pitchFamily="34" charset="0"/>
              </a:rPr>
              <a:t>math</a:t>
            </a:r>
            <a:r>
              <a:rPr lang="en-US" altLang="en-US" b="1" kern="0" dirty="0">
                <a:latin typeface="Arial Narrow" panose="020B0606020202030204" pitchFamily="34" charset="0"/>
              </a:rPr>
              <a:t> module provides </a:t>
            </a:r>
            <a:r>
              <a:rPr lang="en-US" b="1" dirty="0">
                <a:latin typeface="Arial Narrow" panose="020B0606020202030204" pitchFamily="34" charset="0"/>
              </a:rPr>
              <a:t>mathematical functions for computation.</a:t>
            </a:r>
            <a:endParaRPr lang="en-US" altLang="en-US" b="1" kern="0" dirty="0">
              <a:latin typeface="Arial Narrow" panose="020B0606020202030204" pitchFamily="34" charset="0"/>
            </a:endParaRPr>
          </a:p>
          <a:p>
            <a:pPr lvl="1">
              <a:buSzPct val="70000"/>
              <a:buFont typeface="Wingdings" panose="05000000000000000000" pitchFamily="2" charset="2"/>
              <a:buChar char="ü"/>
            </a:pPr>
            <a:r>
              <a:rPr lang="en-US" altLang="en-US" kern="0" dirty="0">
                <a:solidFill>
                  <a:schemeClr val="tx1"/>
                </a:solidFill>
                <a:latin typeface="Arial Narrow" panose="020B0606020202030204" pitchFamily="34" charset="0"/>
              </a:rPr>
              <a:t>Usage: </a:t>
            </a:r>
            <a:r>
              <a:rPr lang="en-US" altLang="en-US" b="1" kern="0" dirty="0">
                <a:solidFill>
                  <a:srgbClr val="FF0000"/>
                </a:solidFill>
                <a:latin typeface="Calibri" panose="020F0502020204030204" pitchFamily="34" charset="0"/>
                <a:cs typeface="Calibri" panose="020F0502020204030204" pitchFamily="34" charset="0"/>
              </a:rPr>
              <a:t>import math </a:t>
            </a: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4" name="Picture 3"/>
          <p:cNvPicPr>
            <a:picLocks noChangeAspect="1"/>
          </p:cNvPicPr>
          <p:nvPr/>
        </p:nvPicPr>
        <p:blipFill>
          <a:blip r:embed="rId5"/>
          <a:stretch>
            <a:fillRect/>
          </a:stretch>
        </p:blipFill>
        <p:spPr>
          <a:xfrm>
            <a:off x="990600" y="3371925"/>
            <a:ext cx="3200400" cy="912596"/>
          </a:xfrm>
          <a:prstGeom prst="rect">
            <a:avLst/>
          </a:prstGeom>
          <a:ln>
            <a:solidFill>
              <a:schemeClr val="tx1"/>
            </a:solidFill>
          </a:ln>
        </p:spPr>
      </p:pic>
      <p:pic>
        <p:nvPicPr>
          <p:cNvPr id="6" name="Picture 5"/>
          <p:cNvPicPr>
            <a:picLocks noChangeAspect="1"/>
          </p:cNvPicPr>
          <p:nvPr/>
        </p:nvPicPr>
        <p:blipFill>
          <a:blip r:embed="rId6"/>
          <a:stretch>
            <a:fillRect/>
          </a:stretch>
        </p:blipFill>
        <p:spPr>
          <a:xfrm>
            <a:off x="990601" y="4365689"/>
            <a:ext cx="3200400" cy="592382"/>
          </a:xfrm>
          <a:prstGeom prst="rect">
            <a:avLst/>
          </a:prstGeom>
          <a:ln>
            <a:solidFill>
              <a:schemeClr val="tx1"/>
            </a:solidFill>
          </a:ln>
        </p:spPr>
      </p:pic>
      <p:pic>
        <p:nvPicPr>
          <p:cNvPr id="7" name="Picture 6"/>
          <p:cNvPicPr>
            <a:picLocks noChangeAspect="1"/>
          </p:cNvPicPr>
          <p:nvPr/>
        </p:nvPicPr>
        <p:blipFill>
          <a:blip r:embed="rId7"/>
          <a:stretch>
            <a:fillRect/>
          </a:stretch>
        </p:blipFill>
        <p:spPr>
          <a:xfrm>
            <a:off x="979448" y="5050333"/>
            <a:ext cx="3200400" cy="633391"/>
          </a:xfrm>
          <a:prstGeom prst="rect">
            <a:avLst/>
          </a:prstGeom>
          <a:ln>
            <a:solidFill>
              <a:schemeClr val="tx1"/>
            </a:solidFill>
          </a:ln>
        </p:spPr>
      </p:pic>
      <p:pic>
        <p:nvPicPr>
          <p:cNvPr id="2" name="Audio 1">
            <a:hlinkClick r:id="" action="ppaction://media"/>
            <a:extLst>
              <a:ext uri="{FF2B5EF4-FFF2-40B4-BE49-F238E27FC236}">
                <a16:creationId xmlns:a16="http://schemas.microsoft.com/office/drawing/2014/main" id="{32C14E07-03BB-4400-AB46-5865EB5A327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75317242"/>
      </p:ext>
    </p:extLst>
  </p:cSld>
  <p:clrMapOvr>
    <a:masterClrMapping/>
  </p:clrMapOvr>
  <p:transition spd="slow" advTm="4400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Math Functions and Constants</a:t>
            </a:r>
          </a:p>
        </p:txBody>
      </p:sp>
      <p:graphicFrame>
        <p:nvGraphicFramePr>
          <p:cNvPr id="54" name="Table 53"/>
          <p:cNvGraphicFramePr>
            <a:graphicFrameLocks noGrp="1"/>
          </p:cNvGraphicFramePr>
          <p:nvPr>
            <p:extLst>
              <p:ext uri="{D42A27DB-BD31-4B8C-83A1-F6EECF244321}">
                <p14:modId xmlns:p14="http://schemas.microsoft.com/office/powerpoint/2010/main" val="118260772"/>
              </p:ext>
            </p:extLst>
          </p:nvPr>
        </p:nvGraphicFramePr>
        <p:xfrm>
          <a:off x="304800" y="914400"/>
          <a:ext cx="8077200" cy="4312480"/>
        </p:xfrm>
        <a:graphic>
          <a:graphicData uri="http://schemas.openxmlformats.org/drawingml/2006/table">
            <a:tbl>
              <a:tblPr firstRow="1" firstCol="1" bandRow="1"/>
              <a:tblGrid>
                <a:gridCol w="1981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604080">
                <a:tc>
                  <a:txBody>
                    <a:bodyPr/>
                    <a:lstStyle/>
                    <a:p>
                      <a:pPr marL="0" marR="0" algn="ctr">
                        <a:spcBef>
                          <a:spcPts val="300"/>
                        </a:spcBef>
                        <a:spcAft>
                          <a:spcPts val="300"/>
                        </a:spcAft>
                      </a:pPr>
                      <a:r>
                        <a:rPr lang="en-SG" sz="2400" b="1" dirty="0">
                          <a:effectLst/>
                          <a:latin typeface="Arial Narrow" panose="020B0606020202030204" pitchFamily="34" charset="0"/>
                        </a:rPr>
                        <a:t>Math function</a:t>
                      </a:r>
                      <a:endParaRPr lang="en-SG" sz="2400" b="1" dirty="0">
                        <a:effectLst/>
                        <a:latin typeface="Arial Narrow" panose="020B0606020202030204" pitchFamily="34" charset="0"/>
                        <a:ea typeface="SimSun"/>
                      </a:endParaRPr>
                    </a:p>
                  </a:txBody>
                  <a:tcPr marL="56633" marR="56633" marT="0" marB="0" anchor="ctr">
                    <a:solidFill>
                      <a:srgbClr val="CCECFF"/>
                    </a:solidFill>
                  </a:tcPr>
                </a:tc>
                <a:tc>
                  <a:txBody>
                    <a:bodyPr/>
                    <a:lstStyle/>
                    <a:p>
                      <a:pPr marL="0" marR="0" algn="just">
                        <a:spcBef>
                          <a:spcPts val="300"/>
                        </a:spcBef>
                        <a:spcAft>
                          <a:spcPts val="300"/>
                        </a:spcAft>
                      </a:pPr>
                      <a:r>
                        <a:rPr lang="en-SG" sz="2400" b="1" dirty="0">
                          <a:effectLst/>
                          <a:latin typeface="Arial Narrow" panose="020B0606020202030204" pitchFamily="34" charset="0"/>
                        </a:rPr>
                        <a:t>Description</a:t>
                      </a:r>
                      <a:endParaRPr lang="en-SG" sz="2400" b="1" dirty="0">
                        <a:effectLst/>
                        <a:latin typeface="Arial Narrow" panose="020B0606020202030204" pitchFamily="34" charset="0"/>
                        <a:ea typeface="SimSun"/>
                      </a:endParaRPr>
                    </a:p>
                  </a:txBody>
                  <a:tcPr marL="56633" marR="56633" marT="0" marB="0" anchor="ctr">
                    <a:solidFill>
                      <a:srgbClr val="CCECFF"/>
                    </a:solidFill>
                  </a:tcPr>
                </a:tc>
                <a:extLst>
                  <a:ext uri="{0D108BD9-81ED-4DB2-BD59-A6C34878D82A}">
                    <a16:rowId xmlns:a16="http://schemas.microsoft.com/office/drawing/2014/main" val="10000"/>
                  </a:ext>
                </a:extLst>
              </a:tr>
              <a:tr h="386520">
                <a:tc>
                  <a:txBody>
                    <a:bodyPr/>
                    <a:lstStyle/>
                    <a:p>
                      <a:pPr algn="ctr"/>
                      <a:r>
                        <a:rPr lang="en-US" sz="2000" dirty="0">
                          <a:effectLst/>
                          <a:latin typeface="Arial Narrow" panose="020B0606020202030204" pitchFamily="34" charset="0"/>
                        </a:rPr>
                        <a:t>factorial(x)</a:t>
                      </a:r>
                    </a:p>
                  </a:txBody>
                  <a:tcPr marL="63500" marR="50800" marT="63500" marB="57150" anchor="ctr">
                    <a:solidFill>
                      <a:schemeClr val="bg1"/>
                    </a:solidFill>
                  </a:tcPr>
                </a:tc>
                <a:tc>
                  <a:txBody>
                    <a:bodyPr/>
                    <a:lstStyle/>
                    <a:p>
                      <a:r>
                        <a:rPr lang="en-US" sz="2000" dirty="0">
                          <a:effectLst/>
                          <a:latin typeface="Arial Narrow" panose="020B0606020202030204" pitchFamily="34" charset="0"/>
                        </a:rPr>
                        <a:t>Returns the factorial of x</a:t>
                      </a:r>
                    </a:p>
                  </a:txBody>
                  <a:tcPr marL="63500" marR="50800" marT="63500" marB="57150" anchor="ctr">
                    <a:solidFill>
                      <a:schemeClr val="bg1"/>
                    </a:solidFill>
                  </a:tcPr>
                </a:tc>
                <a:extLst>
                  <a:ext uri="{0D108BD9-81ED-4DB2-BD59-A6C34878D82A}">
                    <a16:rowId xmlns:a16="http://schemas.microsoft.com/office/drawing/2014/main" val="10001"/>
                  </a:ext>
                </a:extLst>
              </a:tr>
              <a:tr h="336909">
                <a:tc>
                  <a:txBody>
                    <a:bodyPr/>
                    <a:lstStyle/>
                    <a:p>
                      <a:pPr algn="ctr"/>
                      <a:r>
                        <a:rPr lang="en-US" sz="2000" dirty="0">
                          <a:effectLst/>
                          <a:latin typeface="Arial Narrow" panose="020B0606020202030204" pitchFamily="34" charset="0"/>
                        </a:rPr>
                        <a:t>ceil(x)</a:t>
                      </a:r>
                    </a:p>
                  </a:txBody>
                  <a:tcPr marL="63500" marR="50800" marT="63500" marB="57150" anchor="ctr">
                    <a:solidFill>
                      <a:schemeClr val="bg1"/>
                    </a:solidFill>
                  </a:tcPr>
                </a:tc>
                <a:tc>
                  <a:txBody>
                    <a:bodyPr/>
                    <a:lstStyle/>
                    <a:p>
                      <a:r>
                        <a:rPr lang="en-US" sz="2000" dirty="0">
                          <a:effectLst/>
                          <a:latin typeface="Arial Narrow" panose="020B0606020202030204" pitchFamily="34" charset="0"/>
                        </a:rPr>
                        <a:t>Returns the smallest integer greater than or equal to x.</a:t>
                      </a:r>
                    </a:p>
                  </a:txBody>
                  <a:tcPr marL="63500" marR="50800" marT="63500" marB="57150" anchor="ctr">
                    <a:solidFill>
                      <a:schemeClr val="bg1"/>
                    </a:solidFill>
                  </a:tcPr>
                </a:tc>
                <a:extLst>
                  <a:ext uri="{0D108BD9-81ED-4DB2-BD59-A6C34878D82A}">
                    <a16:rowId xmlns:a16="http://schemas.microsoft.com/office/drawing/2014/main" val="10002"/>
                  </a:ext>
                </a:extLst>
              </a:tr>
              <a:tr h="336909">
                <a:tc>
                  <a:txBody>
                    <a:bodyPr/>
                    <a:lstStyle/>
                    <a:p>
                      <a:pPr algn="ctr"/>
                      <a:r>
                        <a:rPr lang="en-US" sz="2000" dirty="0" err="1">
                          <a:effectLst/>
                          <a:latin typeface="Arial Narrow" panose="020B0606020202030204" pitchFamily="34" charset="0"/>
                        </a:rPr>
                        <a:t>exp</a:t>
                      </a:r>
                      <a:r>
                        <a:rPr lang="en-US" sz="2000" dirty="0">
                          <a:effectLst/>
                          <a:latin typeface="Arial Narrow" panose="020B0606020202030204" pitchFamily="34" charset="0"/>
                        </a:rPr>
                        <a:t>(x)</a:t>
                      </a:r>
                    </a:p>
                  </a:txBody>
                  <a:tcPr marL="63500" marR="50800" marT="63500" marB="57150" anchor="ctr">
                    <a:solidFill>
                      <a:schemeClr val="bg1"/>
                    </a:solidFill>
                  </a:tcPr>
                </a:tc>
                <a:tc>
                  <a:txBody>
                    <a:bodyPr/>
                    <a:lstStyle/>
                    <a:p>
                      <a:r>
                        <a:rPr lang="en-US" sz="2000" dirty="0">
                          <a:effectLst/>
                          <a:latin typeface="Arial Narrow" panose="020B0606020202030204" pitchFamily="34" charset="0"/>
                        </a:rPr>
                        <a:t>Returns e**x</a:t>
                      </a:r>
                    </a:p>
                  </a:txBody>
                  <a:tcPr marL="63500" marR="50800" marT="63500" marB="57150" anchor="ctr">
                    <a:solidFill>
                      <a:schemeClr val="bg1"/>
                    </a:solidFill>
                  </a:tcPr>
                </a:tc>
                <a:extLst>
                  <a:ext uri="{0D108BD9-81ED-4DB2-BD59-A6C34878D82A}">
                    <a16:rowId xmlns:a16="http://schemas.microsoft.com/office/drawing/2014/main" val="10003"/>
                  </a:ext>
                </a:extLst>
              </a:tr>
              <a:tr h="336909">
                <a:tc>
                  <a:txBody>
                    <a:bodyPr/>
                    <a:lstStyle/>
                    <a:p>
                      <a:pPr algn="ctr"/>
                      <a:r>
                        <a:rPr lang="en-US" sz="2000" dirty="0">
                          <a:effectLst/>
                          <a:latin typeface="Arial Narrow" panose="020B0606020202030204" pitchFamily="34" charset="0"/>
                        </a:rPr>
                        <a:t>pow(x, y)</a:t>
                      </a:r>
                    </a:p>
                  </a:txBody>
                  <a:tcPr marL="63500" marR="50800" marT="63500" marB="57150" anchor="ctr">
                    <a:solidFill>
                      <a:schemeClr val="bg1"/>
                    </a:solidFill>
                  </a:tcPr>
                </a:tc>
                <a:tc>
                  <a:txBody>
                    <a:bodyPr/>
                    <a:lstStyle/>
                    <a:p>
                      <a:r>
                        <a:rPr lang="en-US" sz="2000" dirty="0">
                          <a:effectLst/>
                          <a:latin typeface="Arial Narrow" panose="020B0606020202030204" pitchFamily="34" charset="0"/>
                        </a:rPr>
                        <a:t>Returns x raised to the power y</a:t>
                      </a:r>
                    </a:p>
                  </a:txBody>
                  <a:tcPr marL="63500" marR="50800" marT="63500" marB="57150" anchor="ctr">
                    <a:solidFill>
                      <a:schemeClr val="bg1"/>
                    </a:solidFill>
                  </a:tcPr>
                </a:tc>
                <a:extLst>
                  <a:ext uri="{0D108BD9-81ED-4DB2-BD59-A6C34878D82A}">
                    <a16:rowId xmlns:a16="http://schemas.microsoft.com/office/drawing/2014/main" val="10005"/>
                  </a:ext>
                </a:extLst>
              </a:tr>
              <a:tr h="336909">
                <a:tc>
                  <a:txBody>
                    <a:bodyPr/>
                    <a:lstStyle/>
                    <a:p>
                      <a:pPr algn="ctr"/>
                      <a:r>
                        <a:rPr lang="en-US" sz="2000" dirty="0" err="1">
                          <a:effectLst/>
                          <a:latin typeface="Arial Narrow" panose="020B0606020202030204" pitchFamily="34" charset="0"/>
                        </a:rPr>
                        <a:t>sqrt</a:t>
                      </a:r>
                      <a:r>
                        <a:rPr lang="en-US" sz="2000" dirty="0">
                          <a:effectLst/>
                          <a:latin typeface="Arial Narrow" panose="020B0606020202030204" pitchFamily="34" charset="0"/>
                        </a:rPr>
                        <a:t>(x)</a:t>
                      </a:r>
                    </a:p>
                  </a:txBody>
                  <a:tcPr marL="63500" marR="50800" marT="63500" marB="57150" anchor="ctr">
                    <a:solidFill>
                      <a:schemeClr val="bg1"/>
                    </a:solidFill>
                  </a:tcPr>
                </a:tc>
                <a:tc>
                  <a:txBody>
                    <a:bodyPr/>
                    <a:lstStyle/>
                    <a:p>
                      <a:r>
                        <a:rPr lang="en-US" sz="2000" dirty="0">
                          <a:effectLst/>
                          <a:latin typeface="Arial Narrow" panose="020B0606020202030204" pitchFamily="34" charset="0"/>
                        </a:rPr>
                        <a:t>Returns the square root of x</a:t>
                      </a:r>
                    </a:p>
                  </a:txBody>
                  <a:tcPr marL="63500" marR="50800" marT="63500" marB="57150" anchor="ctr">
                    <a:solidFill>
                      <a:schemeClr val="bg1"/>
                    </a:solidFill>
                  </a:tcPr>
                </a:tc>
                <a:extLst>
                  <a:ext uri="{0D108BD9-81ED-4DB2-BD59-A6C34878D82A}">
                    <a16:rowId xmlns:a16="http://schemas.microsoft.com/office/drawing/2014/main" val="10006"/>
                  </a:ext>
                </a:extLst>
              </a:tr>
              <a:tr h="336909">
                <a:tc>
                  <a:txBody>
                    <a:bodyPr/>
                    <a:lstStyle/>
                    <a:p>
                      <a:pPr algn="ctr"/>
                      <a:r>
                        <a:rPr lang="en-US" sz="2000" dirty="0" err="1">
                          <a:effectLst/>
                          <a:latin typeface="Arial Narrow" panose="020B0606020202030204" pitchFamily="34" charset="0"/>
                        </a:rPr>
                        <a:t>trunc</a:t>
                      </a:r>
                      <a:r>
                        <a:rPr lang="en-US" sz="2000" dirty="0">
                          <a:effectLst/>
                          <a:latin typeface="Arial Narrow" panose="020B0606020202030204" pitchFamily="34" charset="0"/>
                        </a:rPr>
                        <a:t>(x)</a:t>
                      </a:r>
                    </a:p>
                  </a:txBody>
                  <a:tcPr marL="63500" marR="50800" marT="63500" marB="57150" anchor="ctr">
                    <a:solidFill>
                      <a:schemeClr val="bg1"/>
                    </a:solidFill>
                  </a:tcPr>
                </a:tc>
                <a:tc>
                  <a:txBody>
                    <a:bodyPr/>
                    <a:lstStyle/>
                    <a:p>
                      <a:r>
                        <a:rPr lang="en-US" sz="2000" dirty="0">
                          <a:effectLst/>
                          <a:latin typeface="Arial Narrow" panose="020B0606020202030204" pitchFamily="34" charset="0"/>
                        </a:rPr>
                        <a:t>Returns the truncated integer value of x</a:t>
                      </a:r>
                    </a:p>
                  </a:txBody>
                  <a:tcPr marL="63500" marR="50800" marT="63500" marB="57150" anchor="ctr">
                    <a:solidFill>
                      <a:schemeClr val="bg1"/>
                    </a:solidFill>
                  </a:tcPr>
                </a:tc>
                <a:extLst>
                  <a:ext uri="{0D108BD9-81ED-4DB2-BD59-A6C34878D82A}">
                    <a16:rowId xmlns:a16="http://schemas.microsoft.com/office/drawing/2014/main" val="10007"/>
                  </a:ext>
                </a:extLst>
              </a:tr>
              <a:tr h="336909">
                <a:tc>
                  <a:txBody>
                    <a:bodyPr/>
                    <a:lstStyle/>
                    <a:p>
                      <a:pPr algn="ctr"/>
                      <a:r>
                        <a:rPr lang="en-US" sz="2000" dirty="0">
                          <a:effectLst/>
                          <a:latin typeface="Arial Narrow" panose="020B0606020202030204" pitchFamily="34" charset="0"/>
                        </a:rPr>
                        <a:t>pi</a:t>
                      </a:r>
                    </a:p>
                  </a:txBody>
                  <a:tcPr marL="63500" marR="50800" marT="63500" marB="57150" anchor="ctr">
                    <a:solidFill>
                      <a:schemeClr val="bg1"/>
                    </a:solidFill>
                  </a:tcPr>
                </a:tc>
                <a:tc>
                  <a:txBody>
                    <a:bodyPr/>
                    <a:lstStyle/>
                    <a:p>
                      <a:r>
                        <a:rPr lang="en-US" sz="2000" dirty="0">
                          <a:effectLst/>
                          <a:latin typeface="Arial Narrow" panose="020B0606020202030204" pitchFamily="34" charset="0"/>
                        </a:rPr>
                        <a:t>Mathematical constant </a:t>
                      </a:r>
                      <a:r>
                        <a:rPr lang="el-GR" sz="2000" dirty="0">
                          <a:effectLst/>
                          <a:latin typeface="Arial Narrow" panose="020B0606020202030204" pitchFamily="34" charset="0"/>
                        </a:rPr>
                        <a:t>π</a:t>
                      </a:r>
                      <a:r>
                        <a:rPr lang="en-US" sz="2000" dirty="0">
                          <a:effectLst/>
                          <a:latin typeface="Arial Narrow" panose="020B0606020202030204" pitchFamily="34" charset="0"/>
                        </a:rPr>
                        <a:t>, the ratio of circumference of a circle to its diameter (3.14159...)</a:t>
                      </a:r>
                    </a:p>
                  </a:txBody>
                  <a:tcPr marL="63500" marR="50800" marT="63500" marB="57150" anchor="ctr">
                    <a:solidFill>
                      <a:schemeClr val="bg1"/>
                    </a:solidFill>
                  </a:tcPr>
                </a:tc>
                <a:extLst>
                  <a:ext uri="{0D108BD9-81ED-4DB2-BD59-A6C34878D82A}">
                    <a16:rowId xmlns:a16="http://schemas.microsoft.com/office/drawing/2014/main" val="10008"/>
                  </a:ext>
                </a:extLst>
              </a:tr>
              <a:tr h="336909">
                <a:tc>
                  <a:txBody>
                    <a:bodyPr/>
                    <a:lstStyle/>
                    <a:p>
                      <a:pPr algn="ctr"/>
                      <a:r>
                        <a:rPr lang="en-US" sz="2000" dirty="0">
                          <a:effectLst/>
                          <a:latin typeface="Arial Narrow" panose="020B0606020202030204" pitchFamily="34" charset="0"/>
                        </a:rPr>
                        <a:t>e</a:t>
                      </a:r>
                    </a:p>
                  </a:txBody>
                  <a:tcPr marL="63500" marR="50800" marT="63500" marB="57150" anchor="ctr">
                    <a:solidFill>
                      <a:schemeClr val="bg1"/>
                    </a:solidFill>
                  </a:tcPr>
                </a:tc>
                <a:tc>
                  <a:txBody>
                    <a:bodyPr/>
                    <a:lstStyle/>
                    <a:p>
                      <a:r>
                        <a:rPr lang="en-US" sz="2000" dirty="0">
                          <a:effectLst/>
                          <a:latin typeface="Arial Narrow" panose="020B0606020202030204" pitchFamily="34" charset="0"/>
                        </a:rPr>
                        <a:t>Euler’s number, base of natural logarithm e (2.71828...)</a:t>
                      </a:r>
                    </a:p>
                  </a:txBody>
                  <a:tcPr marL="63500" marR="50800" marT="63500" marB="57150" anchor="ctr">
                    <a:solidFill>
                      <a:schemeClr val="bg1"/>
                    </a:solidFill>
                  </a:tcPr>
                </a:tc>
                <a:extLst>
                  <a:ext uri="{0D108BD9-81ED-4DB2-BD59-A6C34878D82A}">
                    <a16:rowId xmlns:a16="http://schemas.microsoft.com/office/drawing/2014/main" val="10009"/>
                  </a:ext>
                </a:extLst>
              </a:tr>
            </a:tbl>
          </a:graphicData>
        </a:graphic>
      </p:graphicFrame>
      <p:sp>
        <p:nvSpPr>
          <p:cNvPr id="2" name="Rectangle 1"/>
          <p:cNvSpPr/>
          <p:nvPr/>
        </p:nvSpPr>
        <p:spPr>
          <a:xfrm>
            <a:off x="228600" y="5487435"/>
            <a:ext cx="8153400" cy="400110"/>
          </a:xfrm>
          <a:prstGeom prst="rect">
            <a:avLst/>
          </a:prstGeom>
        </p:spPr>
        <p:txBody>
          <a:bodyPr wrap="square">
            <a:spAutoFit/>
          </a:bodyPr>
          <a:lstStyle/>
          <a:p>
            <a:r>
              <a:rPr lang="en-US" sz="2000" b="1" dirty="0">
                <a:latin typeface="Arial Narrow" panose="020B0606020202030204" pitchFamily="34" charset="0"/>
              </a:rPr>
              <a:t>Refer to: </a:t>
            </a:r>
            <a:r>
              <a:rPr lang="en-US" sz="2000" b="1" dirty="0">
                <a:latin typeface="Arial Narrow" panose="020B0606020202030204" pitchFamily="34" charset="0"/>
                <a:hlinkClick r:id="rId5"/>
              </a:rPr>
              <a:t>https://docs.python.org/3/library/math.html</a:t>
            </a:r>
            <a:r>
              <a:rPr lang="en-US" sz="2000" b="1" dirty="0">
                <a:latin typeface="Arial Narrow" panose="020B0606020202030204" pitchFamily="34" charset="0"/>
              </a:rPr>
              <a:t> for other math functions</a:t>
            </a:r>
          </a:p>
        </p:txBody>
      </p:sp>
      <p:pic>
        <p:nvPicPr>
          <p:cNvPr id="3" name="Audio 2">
            <a:hlinkClick r:id="" action="ppaction://media"/>
            <a:extLst>
              <a:ext uri="{FF2B5EF4-FFF2-40B4-BE49-F238E27FC236}">
                <a16:creationId xmlns:a16="http://schemas.microsoft.com/office/drawing/2014/main" id="{4D962121-6D77-4053-B6DB-E0938BD94A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37622337"/>
      </p:ext>
    </p:extLst>
  </p:cSld>
  <p:clrMapOvr>
    <a:masterClrMapping/>
  </p:clrMapOvr>
  <p:transition spd="slow" advTm="3496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activity 5 now…</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Remember to submit your solution to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709965977"/>
      </p:ext>
    </p:extLst>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79375" indent="-365125"/>
            <a:r>
              <a:rPr lang="en-US" dirty="0">
                <a:solidFill>
                  <a:srgbClr val="640064"/>
                </a:solidFill>
              </a:rPr>
              <a:t>Strings</a:t>
            </a:r>
          </a:p>
          <a:p>
            <a:pPr marL="79375" indent="-365125"/>
            <a:r>
              <a:rPr lang="en-US" dirty="0">
                <a:solidFill>
                  <a:srgbClr val="640064"/>
                </a:solidFill>
              </a:rPr>
              <a:t>Operators </a:t>
            </a:r>
          </a:p>
          <a:p>
            <a:pPr marL="79375" indent="-365125"/>
            <a:r>
              <a:rPr lang="en-US" dirty="0">
                <a:solidFill>
                  <a:srgbClr val="640064"/>
                </a:solidFill>
              </a:rPr>
              <a:t>Program Interactivity</a:t>
            </a:r>
          </a:p>
          <a:p>
            <a:pPr marL="79375" indent="-365125"/>
            <a:r>
              <a:rPr lang="en-US" dirty="0">
                <a:solidFill>
                  <a:srgbClr val="640064"/>
                </a:solidFill>
              </a:rPr>
              <a:t>Use of Math Functions</a:t>
            </a:r>
          </a:p>
          <a:p>
            <a:pPr marL="79375" indent="-365125"/>
            <a:endParaRPr lang="en-US" dirty="0">
              <a:solidFill>
                <a:srgbClr val="640064"/>
              </a:solidFill>
            </a:endParaRPr>
          </a:p>
          <a:p>
            <a:pPr marL="365125" lvl="1" indent="-365125">
              <a:buClrTx/>
              <a:buSzPct val="100000"/>
            </a:pPr>
            <a:endParaRPr lang="en-US" dirty="0">
              <a:solidFill>
                <a:schemeClr val="tx1"/>
              </a:solidFill>
            </a:endParaRPr>
          </a:p>
          <a:p>
            <a:pPr marL="365125" lvl="1" indent="-365125">
              <a:buClrTx/>
              <a:buSzPct val="100000"/>
            </a:pPr>
            <a:endParaRPr lang="en-US" dirty="0">
              <a:solidFill>
                <a:schemeClr val="tx1"/>
              </a:solidFill>
            </a:endParaRPr>
          </a:p>
          <a:p>
            <a:pPr marL="0" indent="0">
              <a:buNone/>
            </a:pPr>
            <a:endParaRPr lang="en-US" sz="2800" b="0" dirty="0">
              <a:latin typeface="Arial" panose="020B0604020202020204" pitchFamily="34" charset="0"/>
              <a:cs typeface="Arial" panose="020B0604020202020204" pitchFamily="34" charset="0"/>
            </a:endParaRPr>
          </a:p>
        </p:txBody>
      </p:sp>
      <p:pic>
        <p:nvPicPr>
          <p:cNvPr id="4" name="Audio 3">
            <a:hlinkClick r:id="" action="ppaction://media"/>
            <a:extLst>
              <a:ext uri="{FF2B5EF4-FFF2-40B4-BE49-F238E27FC236}">
                <a16:creationId xmlns:a16="http://schemas.microsoft.com/office/drawing/2014/main" id="{84619D65-64C3-4279-8F19-C666C54615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15783844"/>
      </p:ext>
    </p:extLst>
  </p:cSld>
  <p:clrMapOvr>
    <a:masterClrMapping/>
  </p:clrMapOvr>
  <p:transition spd="slow" advTm="2519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752600" y="20574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Strings</a:t>
            </a:r>
          </a:p>
        </p:txBody>
      </p:sp>
      <p:pic>
        <p:nvPicPr>
          <p:cNvPr id="2" name="Audio 1">
            <a:hlinkClick r:id="" action="ppaction://media"/>
            <a:extLst>
              <a:ext uri="{FF2B5EF4-FFF2-40B4-BE49-F238E27FC236}">
                <a16:creationId xmlns:a16="http://schemas.microsoft.com/office/drawing/2014/main" id="{20761F03-7B63-489E-A742-66535FA3A6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55738451"/>
      </p:ext>
    </p:extLst>
  </p:cSld>
  <p:clrMapOvr>
    <a:masterClrMapping/>
  </p:clrMapOvr>
  <p:transition spd="slow" advTm="2225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p:txBody>
          <a:bodyPr/>
          <a:lstStyle/>
          <a:p>
            <a:r>
              <a:rPr lang="en-US" altLang="en-US" dirty="0"/>
              <a:t>How to Think Like a Computer Scientist: Learning with Python 3</a:t>
            </a:r>
          </a:p>
          <a:p>
            <a:pPr lvl="1"/>
            <a:r>
              <a:rPr lang="en-US" altLang="en-US" dirty="0"/>
              <a:t>Chapter 2</a:t>
            </a:r>
          </a:p>
          <a:p>
            <a:pPr marL="457200" lvl="1" indent="0">
              <a:buNone/>
            </a:pPr>
            <a:r>
              <a:rPr lang="en-US" altLang="en-US" sz="1800" dirty="0">
                <a:hlinkClick r:id="rId5"/>
              </a:rPr>
              <a:t>http://openbookproject.net/thinkcs/python/english3e/variables_expressions_statements.html</a:t>
            </a:r>
            <a:endParaRPr lang="en-US" altLang="en-US" sz="1800" dirty="0"/>
          </a:p>
          <a:p>
            <a:r>
              <a:rPr lang="en-US" altLang="en-US" dirty="0"/>
              <a:t>How the Python or Operator Works</a:t>
            </a:r>
          </a:p>
          <a:p>
            <a:pPr marL="457200" lvl="1" indent="0">
              <a:buNone/>
            </a:pPr>
            <a:r>
              <a:rPr lang="en-US" altLang="en-US" dirty="0">
                <a:hlinkClick r:id="rId6"/>
              </a:rPr>
              <a:t>https://realpython.com/python-or-operator/</a:t>
            </a:r>
            <a:endParaRPr lang="en-US" altLang="en-US" dirty="0"/>
          </a:p>
          <a:p>
            <a:pPr marL="457200" lvl="1" indent="0">
              <a:buNone/>
            </a:pPr>
            <a:endParaRPr lang="en-US" altLang="en-US" sz="1800" dirty="0"/>
          </a:p>
          <a:p>
            <a:r>
              <a:rPr lang="en-US" altLang="en-US" dirty="0"/>
              <a:t>The Python math Module: Everything You Need to Know</a:t>
            </a:r>
          </a:p>
          <a:p>
            <a:pPr marL="457200" lvl="1" indent="0">
              <a:buNone/>
            </a:pPr>
            <a:r>
              <a:rPr lang="en-US" altLang="en-US" dirty="0">
                <a:hlinkClick r:id="rId7"/>
              </a:rPr>
              <a:t>https://realpython.com/python-math-module/</a:t>
            </a:r>
            <a:endParaRPr lang="en-US" altLang="en-US" dirty="0"/>
          </a:p>
          <a:p>
            <a:pPr marL="457200" lvl="1" indent="0">
              <a:buNone/>
            </a:pPr>
            <a:endParaRPr lang="en-US" altLang="en-US" dirty="0"/>
          </a:p>
          <a:p>
            <a:pPr marL="457200" lvl="1" indent="0">
              <a:buNone/>
            </a:pPr>
            <a:endParaRPr lang="en-US" altLang="en-US" sz="1800" dirty="0"/>
          </a:p>
        </p:txBody>
      </p:sp>
      <p:pic>
        <p:nvPicPr>
          <p:cNvPr id="2" name="Audio 1">
            <a:hlinkClick r:id="" action="ppaction://media"/>
            <a:extLst>
              <a:ext uri="{FF2B5EF4-FFF2-40B4-BE49-F238E27FC236}">
                <a16:creationId xmlns:a16="http://schemas.microsoft.com/office/drawing/2014/main" id="{FBE68F6E-F583-40DB-9F65-5CC90B4202D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36700733"/>
      </p:ext>
    </p:extLst>
  </p:cSld>
  <p:clrMapOvr>
    <a:masterClrMapping/>
  </p:clrMapOvr>
  <p:transition spd="slow" advTm="1174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SzPct val="100000"/>
            </a:pPr>
            <a:r>
              <a:rPr lang="en-US" dirty="0">
                <a:cs typeface="Arial" panose="020B0604020202020204" pitchFamily="34" charset="0"/>
              </a:rPr>
              <a:t>Strings</a:t>
            </a:r>
          </a:p>
        </p:txBody>
      </p:sp>
      <p:sp>
        <p:nvSpPr>
          <p:cNvPr id="3" name="Content Placeholder 2"/>
          <p:cNvSpPr>
            <a:spLocks noGrp="1"/>
          </p:cNvSpPr>
          <p:nvPr>
            <p:ph idx="1"/>
          </p:nvPr>
        </p:nvSpPr>
        <p:spPr/>
        <p:txBody>
          <a:bodyPr/>
          <a:lstStyle/>
          <a:p>
            <a:pPr marL="342900" lvl="1">
              <a:buSzPct val="70000"/>
              <a:buFont typeface="Wingdings" panose="05000000000000000000" pitchFamily="2" charset="2"/>
              <a:buChar char="q"/>
            </a:pPr>
            <a:r>
              <a:rPr lang="en-US" sz="2800" b="1" dirty="0">
                <a:solidFill>
                  <a:srgbClr val="660033"/>
                </a:solidFill>
              </a:rPr>
              <a:t>Strings in Python can be enclosed in either single quotes (</a:t>
            </a:r>
            <a:r>
              <a:rPr lang="en-US" sz="2800" b="1" dirty="0">
                <a:solidFill>
                  <a:srgbClr val="FF0000"/>
                </a:solidFill>
                <a:latin typeface="Calibri" panose="020F0502020204030204" pitchFamily="34" charset="0"/>
                <a:cs typeface="Calibri" panose="020F0502020204030204" pitchFamily="34" charset="0"/>
              </a:rPr>
              <a:t>'</a:t>
            </a:r>
            <a:r>
              <a:rPr lang="en-US" sz="2800" b="1" dirty="0">
                <a:solidFill>
                  <a:srgbClr val="660033"/>
                </a:solidFill>
              </a:rPr>
              <a:t>), double quotes (</a:t>
            </a:r>
            <a:r>
              <a:rPr lang="en-US" sz="2800" b="1" dirty="0">
                <a:solidFill>
                  <a:srgbClr val="FF0000"/>
                </a:solidFill>
                <a:latin typeface="Calibri" panose="020F0502020204030204" pitchFamily="34" charset="0"/>
                <a:cs typeface="Calibri" panose="020F0502020204030204" pitchFamily="34" charset="0"/>
              </a:rPr>
              <a:t>"</a:t>
            </a:r>
            <a:r>
              <a:rPr lang="en-US" sz="2800" b="1" dirty="0">
                <a:solidFill>
                  <a:srgbClr val="660033"/>
                </a:solidFill>
              </a:rPr>
              <a:t>) or triple quoted (</a:t>
            </a:r>
            <a:r>
              <a:rPr lang="en-US" sz="2800" b="1" dirty="0">
                <a:solidFill>
                  <a:srgbClr val="FF0000"/>
                </a:solidFill>
                <a:latin typeface="Calibri" panose="020F0502020204030204" pitchFamily="34" charset="0"/>
                <a:cs typeface="Calibri" panose="020F0502020204030204" pitchFamily="34" charset="0"/>
              </a:rPr>
              <a:t>'''</a:t>
            </a:r>
            <a:r>
              <a:rPr lang="en-US" sz="2800" b="1" dirty="0">
                <a:solidFill>
                  <a:srgbClr val="660033"/>
                </a:solidFill>
              </a:rPr>
              <a:t> or </a:t>
            </a:r>
            <a:r>
              <a:rPr lang="en-US" sz="2800" b="1" dirty="0">
                <a:solidFill>
                  <a:srgbClr val="FF0000"/>
                </a:solidFill>
                <a:latin typeface="Calibri" panose="020F0502020204030204" pitchFamily="34" charset="0"/>
                <a:cs typeface="Calibri" panose="020F0502020204030204" pitchFamily="34" charset="0"/>
              </a:rPr>
              <a:t>"""</a:t>
            </a:r>
            <a:r>
              <a:rPr lang="en-US" sz="2800" b="1" dirty="0">
                <a:solidFill>
                  <a:srgbClr val="660033"/>
                </a:solidFill>
              </a:rPr>
              <a:t>)</a:t>
            </a:r>
          </a:p>
          <a:p>
            <a:pPr marL="457200" lvl="1" indent="0">
              <a:buNone/>
            </a:pPr>
            <a:endParaRPr lang="en-US" dirty="0">
              <a:solidFill>
                <a:schemeClr val="tx1"/>
              </a:solidFill>
            </a:endParaRPr>
          </a:p>
          <a:p>
            <a:pPr marL="457200" lvl="1" indent="0">
              <a:buNone/>
            </a:pPr>
            <a:endParaRPr lang="en-US" dirty="0">
              <a:solidFill>
                <a:schemeClr val="tx1"/>
              </a:solidFill>
            </a:endParaRPr>
          </a:p>
          <a:p>
            <a:pPr marL="457200" lvl="1" indent="0">
              <a:buNone/>
            </a:pPr>
            <a:endParaRPr lang="en-US" dirty="0">
              <a:solidFill>
                <a:schemeClr val="tx1"/>
              </a:solidFill>
            </a:endParaRPr>
          </a:p>
        </p:txBody>
      </p:sp>
      <p:pic>
        <p:nvPicPr>
          <p:cNvPr id="4" name="Picture 3"/>
          <p:cNvPicPr>
            <a:picLocks noChangeAspect="1"/>
          </p:cNvPicPr>
          <p:nvPr/>
        </p:nvPicPr>
        <p:blipFill>
          <a:blip r:embed="rId5"/>
          <a:stretch>
            <a:fillRect/>
          </a:stretch>
        </p:blipFill>
        <p:spPr>
          <a:xfrm>
            <a:off x="685800" y="2057400"/>
            <a:ext cx="4457700" cy="2147307"/>
          </a:xfrm>
          <a:prstGeom prst="rect">
            <a:avLst/>
          </a:prstGeom>
          <a:ln>
            <a:solidFill>
              <a:schemeClr val="tx1"/>
            </a:solidFill>
          </a:ln>
        </p:spPr>
      </p:pic>
      <p:pic>
        <p:nvPicPr>
          <p:cNvPr id="5" name="Audio 4">
            <a:hlinkClick r:id="" action="ppaction://media"/>
            <a:extLst>
              <a:ext uri="{FF2B5EF4-FFF2-40B4-BE49-F238E27FC236}">
                <a16:creationId xmlns:a16="http://schemas.microsoft.com/office/drawing/2014/main" id="{906E84F8-CD11-4924-AE5A-ACEBF55BB9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06179866"/>
      </p:ext>
    </p:extLst>
  </p:cSld>
  <p:clrMapOvr>
    <a:masterClrMapping/>
  </p:clrMapOvr>
  <p:transition spd="slow" advTm="1794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1000" y="4052664"/>
            <a:ext cx="8153400" cy="1292662"/>
          </a:xfrm>
          <a:prstGeom prst="rect">
            <a:avLst/>
          </a:prstGeom>
          <a:solidFill>
            <a:schemeClr val="bg1"/>
          </a:solidFill>
          <a:ln>
            <a:solidFill>
              <a:schemeClr val="tx1"/>
            </a:solidFill>
          </a:ln>
        </p:spPr>
        <p:txBody>
          <a:bodyPr wrap="square" rtlCol="0">
            <a:spAutoFit/>
          </a:bodyPr>
          <a:lstStyle/>
          <a:p>
            <a:r>
              <a:rPr lang="en-US" sz="2400" b="1" dirty="0">
                <a:latin typeface="Arial Narrow" panose="020B0606020202030204" pitchFamily="34" charset="0"/>
              </a:rPr>
              <a:t>What is the expected output?</a:t>
            </a:r>
          </a:p>
          <a:p>
            <a:endParaRPr lang="en-US" dirty="0"/>
          </a:p>
          <a:p>
            <a:endParaRPr lang="en-US" dirty="0"/>
          </a:p>
          <a:p>
            <a:endParaRPr lang="en-US" dirty="0"/>
          </a:p>
        </p:txBody>
      </p:sp>
      <p:sp>
        <p:nvSpPr>
          <p:cNvPr id="2" name="Title 1"/>
          <p:cNvSpPr>
            <a:spLocks noGrp="1"/>
          </p:cNvSpPr>
          <p:nvPr>
            <p:ph type="title"/>
          </p:nvPr>
        </p:nvSpPr>
        <p:spPr>
          <a:xfrm>
            <a:off x="45367" y="87358"/>
            <a:ext cx="8991600" cy="563562"/>
          </a:xfrm>
        </p:spPr>
        <p:txBody>
          <a:bodyPr/>
          <a:lstStyle/>
          <a:p>
            <a:pPr>
              <a:buSzPct val="100000"/>
            </a:pPr>
            <a:r>
              <a:rPr lang="en-US" dirty="0">
                <a:cs typeface="Arial" panose="020B0604020202020204" pitchFamily="34" charset="0"/>
              </a:rPr>
              <a:t>Strings</a:t>
            </a:r>
            <a:endParaRPr lang="en-US" b="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6200" y="884238"/>
            <a:ext cx="8991600" cy="3001962"/>
          </a:xfrm>
        </p:spPr>
        <p:txBody>
          <a:bodyPr/>
          <a:lstStyle/>
          <a:p>
            <a:pPr marL="79375" indent="-365125"/>
            <a:r>
              <a:rPr lang="en-US" dirty="0">
                <a:solidFill>
                  <a:srgbClr val="660066"/>
                </a:solidFill>
              </a:rPr>
              <a:t>Triple quoted strings can even span multiple lines:</a:t>
            </a:r>
          </a:p>
          <a:p>
            <a:pPr marL="457200" lvl="1" indent="0">
              <a:buNone/>
            </a:pPr>
            <a:endParaRPr lang="en-US" dirty="0">
              <a:solidFill>
                <a:schemeClr val="tx1"/>
              </a:solidFill>
            </a:endParaRPr>
          </a:p>
          <a:p>
            <a:pPr marL="457200" lvl="1" indent="0">
              <a:buNone/>
            </a:pPr>
            <a:endParaRPr lang="en-US" dirty="0">
              <a:solidFill>
                <a:schemeClr val="tx1"/>
              </a:solidFill>
            </a:endParaRPr>
          </a:p>
          <a:p>
            <a:pPr marL="457200" lvl="1" indent="0">
              <a:buNone/>
            </a:pPr>
            <a:endParaRPr lang="en-US" dirty="0">
              <a:solidFill>
                <a:schemeClr val="tx1"/>
              </a:solidFill>
            </a:endParaRPr>
          </a:p>
          <a:p>
            <a:pPr marL="457200" lvl="1" indent="0">
              <a:buNone/>
            </a:pPr>
            <a:endParaRPr lang="en-US" dirty="0">
              <a:solidFill>
                <a:schemeClr val="tx1"/>
              </a:solidFill>
            </a:endParaRPr>
          </a:p>
          <a:p>
            <a:pPr marL="457200" lvl="1" indent="0">
              <a:buNone/>
            </a:pPr>
            <a:endParaRPr lang="en-US" dirty="0">
              <a:solidFill>
                <a:schemeClr val="tx1"/>
              </a:solidFill>
            </a:endParaRPr>
          </a:p>
          <a:p>
            <a:pPr marL="457200" lvl="1" indent="0">
              <a:buNone/>
            </a:pPr>
            <a:endParaRPr lang="en-US" dirty="0">
              <a:solidFill>
                <a:schemeClr val="tx1"/>
              </a:solidFill>
            </a:endParaRPr>
          </a:p>
          <a:p>
            <a:pPr marL="457200" lvl="1" indent="0">
              <a:buNone/>
            </a:pPr>
            <a:endParaRPr lang="en-US" dirty="0">
              <a:solidFill>
                <a:schemeClr val="tx1"/>
              </a:solidFill>
            </a:endParaRPr>
          </a:p>
          <a:p>
            <a:pPr marL="457200" lvl="1" indent="0">
              <a:buNone/>
            </a:pPr>
            <a:endParaRPr lang="en-US" dirty="0">
              <a:solidFill>
                <a:schemeClr val="tx1"/>
              </a:solidFill>
            </a:endParaRPr>
          </a:p>
        </p:txBody>
      </p:sp>
      <p:sp>
        <p:nvSpPr>
          <p:cNvPr id="4" name="Slide Number Placeholder 3"/>
          <p:cNvSpPr>
            <a:spLocks noGrp="1"/>
          </p:cNvSpPr>
          <p:nvPr>
            <p:ph type="sldNum" sz="quarter" idx="4294967295"/>
          </p:nvPr>
        </p:nvSpPr>
        <p:spPr/>
        <p:txBody>
          <a:bodyPr/>
          <a:lstStyle/>
          <a:p>
            <a:pPr>
              <a:defRPr/>
            </a:pPr>
            <a:endParaRPr lang="en-US" dirty="0"/>
          </a:p>
        </p:txBody>
      </p:sp>
      <p:pic>
        <p:nvPicPr>
          <p:cNvPr id="5" name="Picture 4"/>
          <p:cNvPicPr>
            <a:picLocks noChangeAspect="1"/>
          </p:cNvPicPr>
          <p:nvPr/>
        </p:nvPicPr>
        <p:blipFill>
          <a:blip r:embed="rId6"/>
          <a:stretch>
            <a:fillRect/>
          </a:stretch>
        </p:blipFill>
        <p:spPr>
          <a:xfrm>
            <a:off x="355083" y="1676400"/>
            <a:ext cx="4186084" cy="1981200"/>
          </a:xfrm>
          <a:prstGeom prst="rect">
            <a:avLst/>
          </a:prstGeom>
          <a:ln>
            <a:solidFill>
              <a:schemeClr val="tx1"/>
            </a:solidFill>
          </a:ln>
        </p:spPr>
      </p:pic>
      <p:pic>
        <p:nvPicPr>
          <p:cNvPr id="6" name="Picture 5"/>
          <p:cNvPicPr>
            <a:picLocks noChangeAspect="1"/>
          </p:cNvPicPr>
          <p:nvPr/>
        </p:nvPicPr>
        <p:blipFill>
          <a:blip r:embed="rId7"/>
          <a:stretch>
            <a:fillRect/>
          </a:stretch>
        </p:blipFill>
        <p:spPr>
          <a:xfrm>
            <a:off x="4876800" y="1671452"/>
            <a:ext cx="3904997" cy="1618738"/>
          </a:xfrm>
          <a:prstGeom prst="rect">
            <a:avLst/>
          </a:prstGeom>
          <a:ln>
            <a:solidFill>
              <a:schemeClr val="tx1"/>
            </a:solidFill>
          </a:ln>
        </p:spPr>
      </p:pic>
      <p:pic>
        <p:nvPicPr>
          <p:cNvPr id="7" name="Picture 6"/>
          <p:cNvPicPr>
            <a:picLocks noChangeAspect="1"/>
          </p:cNvPicPr>
          <p:nvPr/>
        </p:nvPicPr>
        <p:blipFill>
          <a:blip r:embed="rId8"/>
          <a:stretch>
            <a:fillRect/>
          </a:stretch>
        </p:blipFill>
        <p:spPr>
          <a:xfrm>
            <a:off x="838200" y="4572000"/>
            <a:ext cx="4648200" cy="447675"/>
          </a:xfrm>
          <a:prstGeom prst="rect">
            <a:avLst/>
          </a:prstGeom>
          <a:ln>
            <a:solidFill>
              <a:schemeClr val="tx1"/>
            </a:solidFill>
          </a:ln>
        </p:spPr>
      </p:pic>
      <p:pic>
        <p:nvPicPr>
          <p:cNvPr id="10" name="Audio 9">
            <a:hlinkClick r:id="" action="ppaction://media"/>
            <a:extLst>
              <a:ext uri="{FF2B5EF4-FFF2-40B4-BE49-F238E27FC236}">
                <a16:creationId xmlns:a16="http://schemas.microsoft.com/office/drawing/2014/main" id="{7A863E07-AD98-493D-99F4-B7ADBD5F11B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41599296"/>
      </p:ext>
    </p:extLst>
  </p:cSld>
  <p:clrMapOvr>
    <a:masterClrMapping/>
  </p:clrMapOvr>
  <p:transition spd="slow" advTm="3903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0"/>
                </p:tgtEl>
              </p:cMediaNode>
            </p:audio>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752600" y="23622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Operators</a:t>
            </a:r>
          </a:p>
        </p:txBody>
      </p:sp>
      <p:pic>
        <p:nvPicPr>
          <p:cNvPr id="2" name="Audio 1">
            <a:hlinkClick r:id="" action="ppaction://media"/>
            <a:extLst>
              <a:ext uri="{FF2B5EF4-FFF2-40B4-BE49-F238E27FC236}">
                <a16:creationId xmlns:a16="http://schemas.microsoft.com/office/drawing/2014/main" id="{C10385B3-6111-4492-AC9A-07F5AF5E47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58581350"/>
      </p:ext>
    </p:extLst>
  </p:cSld>
  <p:clrMapOvr>
    <a:masterClrMapping/>
  </p:clrMapOvr>
  <p:transition spd="slow" advTm="938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endParaRPr lang="en-SG" dirty="0"/>
          </a:p>
        </p:txBody>
      </p:sp>
      <p:sp>
        <p:nvSpPr>
          <p:cNvPr id="3" name="Content Placeholder 2"/>
          <p:cNvSpPr>
            <a:spLocks noGrp="1"/>
          </p:cNvSpPr>
          <p:nvPr>
            <p:ph idx="1"/>
          </p:nvPr>
        </p:nvSpPr>
        <p:spPr>
          <a:xfrm>
            <a:off x="76200" y="884238"/>
            <a:ext cx="8991600" cy="4983162"/>
          </a:xfrm>
        </p:spPr>
        <p:txBody>
          <a:bodyPr/>
          <a:lstStyle/>
          <a:p>
            <a:pPr marL="457200" lvl="1" indent="-457200">
              <a:buClrTx/>
              <a:buSzPct val="70000"/>
              <a:buFont typeface="Wingdings" panose="05000000000000000000" pitchFamily="2" charset="2"/>
              <a:buChar char="q"/>
            </a:pPr>
            <a:r>
              <a:rPr lang="en-SG" sz="2800" b="1" dirty="0">
                <a:solidFill>
                  <a:srgbClr val="640064"/>
                </a:solidFill>
              </a:rPr>
              <a:t>Operators are symbols in programming languages to perform processing actions</a:t>
            </a:r>
          </a:p>
          <a:p>
            <a:pPr lvl="1"/>
            <a:r>
              <a:rPr lang="en-SG" b="0" dirty="0"/>
              <a:t>Arithmetic Operators</a:t>
            </a:r>
          </a:p>
          <a:p>
            <a:pPr lvl="1"/>
            <a:r>
              <a:rPr lang="en-SG" b="0" dirty="0"/>
              <a:t>Assignment Operators</a:t>
            </a:r>
          </a:p>
          <a:p>
            <a:pPr lvl="1"/>
            <a:r>
              <a:rPr lang="en-SG" b="0" dirty="0"/>
              <a:t>Relational Operators</a:t>
            </a:r>
          </a:p>
          <a:p>
            <a:pPr lvl="1"/>
            <a:r>
              <a:rPr lang="en-SG" b="0" dirty="0"/>
              <a:t>Logical Operators</a:t>
            </a:r>
          </a:p>
        </p:txBody>
      </p:sp>
      <p:sp>
        <p:nvSpPr>
          <p:cNvPr id="5" name="TextBox 4">
            <a:extLst>
              <a:ext uri="{FF2B5EF4-FFF2-40B4-BE49-F238E27FC236}">
                <a16:creationId xmlns:a16="http://schemas.microsoft.com/office/drawing/2014/main" id="{B2753B80-A1F1-4EEE-998E-E8FD70279728}"/>
              </a:ext>
            </a:extLst>
          </p:cNvPr>
          <p:cNvSpPr txBox="1"/>
          <p:nvPr/>
        </p:nvSpPr>
        <p:spPr>
          <a:xfrm>
            <a:off x="2209800" y="4419600"/>
            <a:ext cx="4240263" cy="461665"/>
          </a:xfrm>
          <a:prstGeom prst="rect">
            <a:avLst/>
          </a:prstGeom>
          <a:solidFill>
            <a:schemeClr val="bg1"/>
          </a:solidFill>
        </p:spPr>
        <p:txBody>
          <a:bodyPr wrap="none" rtlCol="0">
            <a:spAutoFit/>
          </a:bodyPr>
          <a:lstStyle/>
          <a:p>
            <a:r>
              <a:rPr lang="en-US" sz="2400" dirty="0">
                <a:latin typeface="Courier New" panose="02070309020205020404" pitchFamily="49" charset="0"/>
                <a:cs typeface="Courier New" panose="02070309020205020404" pitchFamily="49" charset="0"/>
              </a:rPr>
              <a:t>distance = speed * 2.7</a:t>
            </a:r>
          </a:p>
        </p:txBody>
      </p:sp>
      <p:sp>
        <p:nvSpPr>
          <p:cNvPr id="6" name="TextBox 5">
            <a:extLst>
              <a:ext uri="{FF2B5EF4-FFF2-40B4-BE49-F238E27FC236}">
                <a16:creationId xmlns:a16="http://schemas.microsoft.com/office/drawing/2014/main" id="{1FF4EC62-16BA-4502-B204-0233C7D63957}"/>
              </a:ext>
            </a:extLst>
          </p:cNvPr>
          <p:cNvSpPr txBox="1"/>
          <p:nvPr/>
        </p:nvSpPr>
        <p:spPr>
          <a:xfrm>
            <a:off x="3844076" y="3645200"/>
            <a:ext cx="1455848" cy="461665"/>
          </a:xfrm>
          <a:prstGeom prst="rect">
            <a:avLst/>
          </a:prstGeom>
          <a:noFill/>
        </p:spPr>
        <p:txBody>
          <a:bodyPr wrap="none" rtlCol="0">
            <a:spAutoFit/>
          </a:bodyPr>
          <a:lstStyle/>
          <a:p>
            <a:r>
              <a:rPr lang="en-US" sz="2400" dirty="0">
                <a:latin typeface="Ink Free" panose="03080402000500000000" pitchFamily="66" charset="0"/>
              </a:rPr>
              <a:t>operators</a:t>
            </a:r>
          </a:p>
        </p:txBody>
      </p:sp>
      <p:cxnSp>
        <p:nvCxnSpPr>
          <p:cNvPr id="12" name="Connector: Curved 11">
            <a:extLst>
              <a:ext uri="{FF2B5EF4-FFF2-40B4-BE49-F238E27FC236}">
                <a16:creationId xmlns:a16="http://schemas.microsoft.com/office/drawing/2014/main" id="{B9F32ECD-C0F1-47B5-A56F-7D92A5D52202}"/>
              </a:ext>
            </a:extLst>
          </p:cNvPr>
          <p:cNvCxnSpPr>
            <a:stCxn id="6" idx="1"/>
          </p:cNvCxnSpPr>
          <p:nvPr/>
        </p:nvCxnSpPr>
        <p:spPr>
          <a:xfrm rot="10800000" flipH="1" flipV="1">
            <a:off x="3844076" y="3876032"/>
            <a:ext cx="194524" cy="657865"/>
          </a:xfrm>
          <a:prstGeom prst="curvedConnector4">
            <a:avLst>
              <a:gd name="adj1" fmla="val -117518"/>
              <a:gd name="adj2" fmla="val 6754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31AAD63E-BB93-43C3-A2D4-1A4DA8521B7A}"/>
              </a:ext>
            </a:extLst>
          </p:cNvPr>
          <p:cNvCxnSpPr>
            <a:stCxn id="6" idx="3"/>
          </p:cNvCxnSpPr>
          <p:nvPr/>
        </p:nvCxnSpPr>
        <p:spPr>
          <a:xfrm>
            <a:off x="5299924" y="3876033"/>
            <a:ext cx="186476" cy="581665"/>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7E9DA12-9A23-45CF-880F-1304EADC110F}"/>
              </a:ext>
            </a:extLst>
          </p:cNvPr>
          <p:cNvSpPr txBox="1"/>
          <p:nvPr/>
        </p:nvSpPr>
        <p:spPr>
          <a:xfrm>
            <a:off x="3844076" y="5218248"/>
            <a:ext cx="1332416" cy="461665"/>
          </a:xfrm>
          <a:prstGeom prst="rect">
            <a:avLst/>
          </a:prstGeom>
          <a:noFill/>
        </p:spPr>
        <p:txBody>
          <a:bodyPr wrap="none" rtlCol="0">
            <a:spAutoFit/>
          </a:bodyPr>
          <a:lstStyle/>
          <a:p>
            <a:r>
              <a:rPr lang="en-US" sz="2400" dirty="0">
                <a:latin typeface="Ink Free" panose="03080402000500000000" pitchFamily="66" charset="0"/>
              </a:rPr>
              <a:t>operands</a:t>
            </a:r>
          </a:p>
        </p:txBody>
      </p:sp>
      <p:cxnSp>
        <p:nvCxnSpPr>
          <p:cNvPr id="17" name="Connector: Curved 16">
            <a:extLst>
              <a:ext uri="{FF2B5EF4-FFF2-40B4-BE49-F238E27FC236}">
                <a16:creationId xmlns:a16="http://schemas.microsoft.com/office/drawing/2014/main" id="{F1A486A8-DB94-40BF-BFB7-2A9A39E8D476}"/>
              </a:ext>
            </a:extLst>
          </p:cNvPr>
          <p:cNvCxnSpPr>
            <a:cxnSpLocks/>
            <a:stCxn id="15" idx="1"/>
          </p:cNvCxnSpPr>
          <p:nvPr/>
        </p:nvCxnSpPr>
        <p:spPr>
          <a:xfrm rot="10800000">
            <a:off x="3255818" y="4849091"/>
            <a:ext cx="588258" cy="599990"/>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3FE18E93-E5B8-47A1-9441-2BCFBC17AEB2}"/>
              </a:ext>
            </a:extLst>
          </p:cNvPr>
          <p:cNvCxnSpPr>
            <a:stCxn id="15" idx="0"/>
          </p:cNvCxnSpPr>
          <p:nvPr/>
        </p:nvCxnSpPr>
        <p:spPr>
          <a:xfrm rot="5400000" flipH="1" flipV="1">
            <a:off x="4432764" y="4926612"/>
            <a:ext cx="369157" cy="214116"/>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5B9D1A1B-3BD2-48DA-80C8-792B0D6F9FAA}"/>
              </a:ext>
            </a:extLst>
          </p:cNvPr>
          <p:cNvCxnSpPr>
            <a:stCxn id="15" idx="3"/>
          </p:cNvCxnSpPr>
          <p:nvPr/>
        </p:nvCxnSpPr>
        <p:spPr>
          <a:xfrm flipV="1">
            <a:off x="5176492" y="4849091"/>
            <a:ext cx="843308" cy="599990"/>
          </a:xfrm>
          <a:prstGeom prst="curvedConnector3">
            <a:avLst>
              <a:gd name="adj1" fmla="val 100929"/>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9559F405-D525-4C14-B9C8-485E438C093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59804062"/>
      </p:ext>
    </p:extLst>
  </p:cSld>
  <p:clrMapOvr>
    <a:masterClrMapping/>
  </p:clrMapOvr>
  <p:transition spd="slow" advTm="3780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2" presetClass="entr" presetSubtype="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par>
                                <p:cTn id="31" presetID="22" presetClass="entr" presetSubtype="4"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down)">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4"/>
                </p:tgtEl>
              </p:cMediaNode>
            </p:audio>
          </p:childTnLst>
        </p:cTn>
      </p:par>
    </p:tnLst>
    <p:bldLst>
      <p:bldP spid="5" grpId="0" animBg="1"/>
      <p:bldP spid="6"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Operators</a:t>
            </a:r>
            <a:endParaRPr lang="en-SG" dirty="0"/>
          </a:p>
        </p:txBody>
      </p:sp>
      <p:graphicFrame>
        <p:nvGraphicFramePr>
          <p:cNvPr id="3" name="Table 2"/>
          <p:cNvGraphicFramePr>
            <a:graphicFrameLocks noGrp="1"/>
          </p:cNvGraphicFramePr>
          <p:nvPr>
            <p:extLst>
              <p:ext uri="{D42A27DB-BD31-4B8C-83A1-F6EECF244321}">
                <p14:modId xmlns:p14="http://schemas.microsoft.com/office/powerpoint/2010/main" val="693659987"/>
              </p:ext>
            </p:extLst>
          </p:nvPr>
        </p:nvGraphicFramePr>
        <p:xfrm>
          <a:off x="228600" y="1219200"/>
          <a:ext cx="6687127" cy="3657600"/>
        </p:xfrm>
        <a:graphic>
          <a:graphicData uri="http://schemas.openxmlformats.org/drawingml/2006/table">
            <a:tbl>
              <a:tblPr firstRow="1" bandRow="1">
                <a:tableStyleId>{69012ECD-51FC-41F1-AA8D-1B2483CD663E}</a:tableStyleId>
              </a:tblPr>
              <a:tblGrid>
                <a:gridCol w="2877127">
                  <a:extLst>
                    <a:ext uri="{9D8B030D-6E8A-4147-A177-3AD203B41FA5}">
                      <a16:colId xmlns:a16="http://schemas.microsoft.com/office/drawing/2014/main" val="20000"/>
                    </a:ext>
                  </a:extLst>
                </a:gridCol>
                <a:gridCol w="1334989">
                  <a:extLst>
                    <a:ext uri="{9D8B030D-6E8A-4147-A177-3AD203B41FA5}">
                      <a16:colId xmlns:a16="http://schemas.microsoft.com/office/drawing/2014/main" val="20001"/>
                    </a:ext>
                  </a:extLst>
                </a:gridCol>
                <a:gridCol w="2475011">
                  <a:extLst>
                    <a:ext uri="{9D8B030D-6E8A-4147-A177-3AD203B41FA5}">
                      <a16:colId xmlns:a16="http://schemas.microsoft.com/office/drawing/2014/main" val="20002"/>
                    </a:ext>
                  </a:extLst>
                </a:gridCol>
              </a:tblGrid>
              <a:tr h="419564">
                <a:tc>
                  <a:txBody>
                    <a:bodyPr/>
                    <a:lstStyle/>
                    <a:p>
                      <a:r>
                        <a:rPr lang="en-US" sz="2400" dirty="0">
                          <a:solidFill>
                            <a:schemeClr val="tx1"/>
                          </a:solidFill>
                          <a:latin typeface="Arial Narrow" panose="020B0606020202030204" pitchFamily="34" charset="0"/>
                        </a:rPr>
                        <a:t>Operators</a:t>
                      </a:r>
                      <a:endParaRPr lang="en-SG" sz="2400" dirty="0">
                        <a:solidFill>
                          <a:schemeClr val="tx1"/>
                        </a:solidFill>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CCECFF"/>
                    </a:solidFill>
                  </a:tcPr>
                </a:tc>
                <a:tc>
                  <a:txBody>
                    <a:bodyPr/>
                    <a:lstStyle/>
                    <a:p>
                      <a:r>
                        <a:rPr lang="en-US" sz="2400" dirty="0">
                          <a:solidFill>
                            <a:schemeClr val="tx1"/>
                          </a:solidFill>
                          <a:latin typeface="Arial Narrow" panose="020B0606020202030204" pitchFamily="34" charset="0"/>
                        </a:rPr>
                        <a:t>Example</a:t>
                      </a:r>
                      <a:endParaRPr lang="en-SG" sz="2400" dirty="0">
                        <a:solidFill>
                          <a:schemeClr val="tx1"/>
                        </a:solidFill>
                        <a:latin typeface="Arial Narrow" panose="020B0606020202030204" pitchFamily="34" charset="0"/>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CCEC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u="none" baseline="0" dirty="0">
                          <a:solidFill>
                            <a:srgbClr val="FF0000"/>
                          </a:solidFill>
                          <a:latin typeface="Arial Narrow" panose="020B0606020202030204" pitchFamily="34" charset="0"/>
                        </a:rPr>
                        <a:t> Given </a:t>
                      </a:r>
                      <a:r>
                        <a:rPr lang="en-US" altLang="en-US" sz="2400" u="none" dirty="0">
                          <a:solidFill>
                            <a:srgbClr val="FF0000"/>
                          </a:solidFill>
                          <a:latin typeface="Calibri" panose="020F0502020204030204" pitchFamily="34" charset="0"/>
                          <a:cs typeface="Calibri" panose="020F0502020204030204" pitchFamily="34" charset="0"/>
                        </a:rPr>
                        <a:t>y=15; z=6</a:t>
                      </a:r>
                      <a:endParaRPr lang="en-US" altLang="en-US" sz="2400" b="1" u="none" dirty="0">
                        <a:solidFill>
                          <a:srgbClr val="FF0000"/>
                        </a:solidFill>
                        <a:latin typeface="Calibri" panose="020F0502020204030204" pitchFamily="34" charset="0"/>
                        <a:cs typeface="Calibri" panose="020F0502020204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CCECFF"/>
                    </a:solidFill>
                  </a:tcPr>
                </a:tc>
                <a:extLst>
                  <a:ext uri="{0D108BD9-81ED-4DB2-BD59-A6C34878D82A}">
                    <a16:rowId xmlns:a16="http://schemas.microsoft.com/office/drawing/2014/main" val="10000"/>
                  </a:ext>
                </a:extLst>
              </a:tr>
              <a:tr h="419564">
                <a:tc>
                  <a:txBody>
                    <a:bodyPr/>
                    <a:lstStyle/>
                    <a:p>
                      <a:pPr marL="534988" indent="-534988"/>
                      <a:r>
                        <a:rPr lang="en-US" altLang="en-US" sz="2400" kern="0" dirty="0">
                          <a:latin typeface="Arial Narrow" panose="020B0606020202030204" pitchFamily="34" charset="0"/>
                        </a:rPr>
                        <a:t>+	addition</a:t>
                      </a:r>
                      <a:endParaRPr lang="en-SG" sz="240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u="none" dirty="0">
                          <a:latin typeface="Arial Narrow" panose="020B0606020202030204" pitchFamily="34" charset="0"/>
                        </a:rPr>
                        <a:t>x = y + z </a:t>
                      </a:r>
                      <a:endParaRPr lang="en-US" altLang="en-US" sz="2400" b="1" u="none" dirty="0">
                        <a:latin typeface="Arial Narrow" panose="020B0606020202030204" pitchFamily="34" charset="0"/>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SG" sz="2400" dirty="0">
                        <a:solidFill>
                          <a:srgbClr val="FF0000"/>
                        </a:solidFill>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9564">
                <a:tc>
                  <a:txBody>
                    <a:bodyPr/>
                    <a:lstStyle/>
                    <a:p>
                      <a:pPr marL="534988" marR="0" indent="-534988" algn="l" defTabSz="914400" rtl="0" eaLnBrk="1" fontAlgn="auto" latinLnBrk="0" hangingPunct="1">
                        <a:lnSpc>
                          <a:spcPct val="100000"/>
                        </a:lnSpc>
                        <a:spcBef>
                          <a:spcPts val="0"/>
                        </a:spcBef>
                        <a:spcAft>
                          <a:spcPts val="0"/>
                        </a:spcAft>
                        <a:buClrTx/>
                        <a:buSzTx/>
                        <a:buFontTx/>
                        <a:buNone/>
                        <a:tabLst/>
                        <a:defRPr/>
                      </a:pPr>
                      <a:r>
                        <a:rPr lang="en-US" altLang="en-US" sz="2400" kern="0" dirty="0">
                          <a:latin typeface="Arial Narrow" panose="020B0606020202030204" pitchFamily="34" charset="0"/>
                        </a:rPr>
                        <a:t>-	subtraction</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u="none" dirty="0">
                          <a:latin typeface="Arial Narrow" panose="020B0606020202030204" pitchFamily="34" charset="0"/>
                        </a:rPr>
                        <a:t>x = y – z  </a:t>
                      </a:r>
                      <a:endParaRPr lang="en-US" altLang="en-US" sz="2400" b="1" u="none" dirty="0">
                        <a:latin typeface="Arial Narrow" panose="020B0606020202030204" pitchFamily="34" charset="0"/>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sz="2400" dirty="0">
                        <a:solidFill>
                          <a:srgbClr val="FF0000"/>
                        </a:solidFill>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9564">
                <a:tc>
                  <a:txBody>
                    <a:bodyPr/>
                    <a:lstStyle/>
                    <a:p>
                      <a:pPr marL="534988" marR="0" indent="-534988" algn="l" defTabSz="914400" rtl="0" eaLnBrk="1" fontAlgn="auto" latinLnBrk="0" hangingPunct="1">
                        <a:lnSpc>
                          <a:spcPct val="100000"/>
                        </a:lnSpc>
                        <a:spcBef>
                          <a:spcPts val="0"/>
                        </a:spcBef>
                        <a:spcAft>
                          <a:spcPts val="0"/>
                        </a:spcAft>
                        <a:buClrTx/>
                        <a:buSzTx/>
                        <a:buFontTx/>
                        <a:buNone/>
                        <a:tabLst/>
                        <a:defRPr/>
                      </a:pPr>
                      <a:r>
                        <a:rPr lang="en-US" altLang="en-US" sz="2400" kern="0" dirty="0">
                          <a:latin typeface="Arial Narrow" panose="020B0606020202030204" pitchFamily="34" charset="0"/>
                        </a:rPr>
                        <a:t>*	multiplication</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u="none" dirty="0">
                          <a:latin typeface="Arial Narrow" panose="020B0606020202030204" pitchFamily="34" charset="0"/>
                        </a:rPr>
                        <a:t>x = y * z  </a:t>
                      </a:r>
                      <a:endParaRPr lang="en-US" altLang="en-US" sz="2400" b="1" u="none" dirty="0">
                        <a:latin typeface="Arial Narrow" panose="020B0606020202030204" pitchFamily="34" charset="0"/>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sz="2400" dirty="0">
                        <a:solidFill>
                          <a:srgbClr val="FF0000"/>
                        </a:solidFill>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57200">
                <a:tc>
                  <a:txBody>
                    <a:bodyPr/>
                    <a:lstStyle/>
                    <a:p>
                      <a:pPr marL="534988" marR="0" indent="-534988" algn="l" defTabSz="914400" rtl="0" eaLnBrk="1" fontAlgn="auto" latinLnBrk="0" hangingPunct="1">
                        <a:lnSpc>
                          <a:spcPct val="100000"/>
                        </a:lnSpc>
                        <a:spcBef>
                          <a:spcPts val="0"/>
                        </a:spcBef>
                        <a:spcAft>
                          <a:spcPts val="0"/>
                        </a:spcAft>
                        <a:buClrTx/>
                        <a:buSzTx/>
                        <a:buFontTx/>
                        <a:buNone/>
                        <a:tabLst/>
                        <a:defRPr/>
                      </a:pPr>
                      <a:r>
                        <a:rPr lang="en-US" altLang="en-US" sz="2400" kern="0" dirty="0">
                          <a:latin typeface="Arial Narrow" panose="020B0606020202030204" pitchFamily="34" charset="0"/>
                        </a:rPr>
                        <a:t>/	division</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u="none" dirty="0">
                          <a:latin typeface="Arial Narrow" panose="020B0606020202030204" pitchFamily="34" charset="0"/>
                        </a:rPr>
                        <a:t>x = y / z  </a:t>
                      </a:r>
                      <a:endParaRPr lang="en-US" altLang="en-US" sz="2400" b="1" u="none" dirty="0">
                        <a:latin typeface="Arial Narrow" panose="020B0606020202030204" pitchFamily="34" charset="0"/>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2400" dirty="0">
                        <a:solidFill>
                          <a:srgbClr val="FF0000"/>
                        </a:solidFill>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57200">
                <a:tc>
                  <a:txBody>
                    <a:bodyPr/>
                    <a:lstStyle/>
                    <a:p>
                      <a:pPr marL="534988" marR="0" indent="-534988" algn="l" defTabSz="914400" rtl="0" eaLnBrk="1" fontAlgn="auto" latinLnBrk="0" hangingPunct="1">
                        <a:lnSpc>
                          <a:spcPct val="100000"/>
                        </a:lnSpc>
                        <a:spcBef>
                          <a:spcPts val="0"/>
                        </a:spcBef>
                        <a:spcAft>
                          <a:spcPts val="0"/>
                        </a:spcAft>
                        <a:buClrTx/>
                        <a:buSzTx/>
                        <a:buFontTx/>
                        <a:buNone/>
                        <a:tabLst/>
                        <a:defRPr/>
                      </a:pPr>
                      <a:r>
                        <a:rPr lang="en-US" altLang="en-US" sz="2400" kern="0" dirty="0">
                          <a:latin typeface="Arial Narrow" panose="020B0606020202030204" pitchFamily="34" charset="0"/>
                        </a:rPr>
                        <a:t>//  	floor division</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u="none" dirty="0">
                          <a:latin typeface="Arial Narrow" panose="020B0606020202030204" pitchFamily="34" charset="0"/>
                        </a:rPr>
                        <a:t>x = y // z  </a:t>
                      </a:r>
                      <a:endParaRPr lang="en-US" altLang="en-US" sz="2400" b="1" u="none" dirty="0">
                        <a:latin typeface="Arial Narrow" panose="020B0606020202030204" pitchFamily="34" charset="0"/>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2400" dirty="0">
                        <a:solidFill>
                          <a:srgbClr val="FF0000"/>
                        </a:solidFill>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0673425"/>
                  </a:ext>
                </a:extLst>
              </a:tr>
              <a:tr h="419564">
                <a:tc>
                  <a:txBody>
                    <a:bodyPr/>
                    <a:lstStyle/>
                    <a:p>
                      <a:pPr marL="534988" indent="-534988"/>
                      <a:r>
                        <a:rPr lang="en-US" altLang="en-US" sz="2400" kern="0" dirty="0">
                          <a:latin typeface="Arial Narrow" panose="020B0606020202030204" pitchFamily="34" charset="0"/>
                        </a:rPr>
                        <a:t>%   modulus/remainder</a:t>
                      </a:r>
                      <a:endParaRPr lang="en-SG" sz="240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u="none" dirty="0">
                          <a:latin typeface="Arial Narrow" panose="020B0606020202030204" pitchFamily="34" charset="0"/>
                        </a:rPr>
                        <a:t>x = y % z  </a:t>
                      </a:r>
                      <a:endParaRPr lang="en-US" altLang="en-US" sz="2400" b="1" u="none" dirty="0">
                        <a:latin typeface="Arial Narrow" panose="020B0606020202030204" pitchFamily="34" charset="0"/>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2400" dirty="0">
                        <a:solidFill>
                          <a:srgbClr val="FF0000"/>
                        </a:solidFill>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9564">
                <a:tc>
                  <a:txBody>
                    <a:bodyPr/>
                    <a:lstStyle/>
                    <a:p>
                      <a:pPr marL="534988" indent="-534988"/>
                      <a:r>
                        <a:rPr lang="en-US" altLang="en-US" sz="2400" kern="0" dirty="0">
                          <a:latin typeface="Arial Narrow" panose="020B0606020202030204" pitchFamily="34" charset="0"/>
                        </a:rPr>
                        <a:t>**  	exponentiation </a:t>
                      </a:r>
                      <a:endParaRPr lang="en-SG" sz="240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u="none" dirty="0">
                          <a:latin typeface="Arial Narrow" panose="020B0606020202030204" pitchFamily="34" charset="0"/>
                        </a:rPr>
                        <a:t>x = y ** z  </a:t>
                      </a:r>
                      <a:endParaRPr lang="en-US" altLang="en-US" sz="2400" b="1" u="none" dirty="0">
                        <a:latin typeface="Arial Narrow" panose="020B0606020202030204" pitchFamily="34" charset="0"/>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2400" dirty="0">
                        <a:solidFill>
                          <a:srgbClr val="FF0000"/>
                        </a:solidFill>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4" name="Rectangle 3"/>
          <p:cNvSpPr/>
          <p:nvPr/>
        </p:nvSpPr>
        <p:spPr>
          <a:xfrm>
            <a:off x="4580858" y="1703653"/>
            <a:ext cx="920445" cy="461665"/>
          </a:xfrm>
          <a:prstGeom prst="rect">
            <a:avLst/>
          </a:prstGeom>
        </p:spPr>
        <p:txBody>
          <a:bodyPr wrap="none">
            <a:spAutoFit/>
          </a:bodyPr>
          <a:lstStyle/>
          <a:p>
            <a:r>
              <a:rPr lang="en-US" sz="2400" dirty="0">
                <a:solidFill>
                  <a:srgbClr val="FF0000"/>
                </a:solidFill>
                <a:latin typeface="Calibri" panose="020F0502020204030204" pitchFamily="34" charset="0"/>
                <a:cs typeface="Calibri" panose="020F0502020204030204" pitchFamily="34" charset="0"/>
              </a:rPr>
              <a:t>x = 21</a:t>
            </a:r>
            <a:endParaRPr lang="en-SG" sz="2400" dirty="0">
              <a:solidFill>
                <a:srgbClr val="FF0000"/>
              </a:solidFill>
              <a:latin typeface="Calibri" panose="020F0502020204030204" pitchFamily="34" charset="0"/>
              <a:cs typeface="Calibri" panose="020F0502020204030204" pitchFamily="34" charset="0"/>
            </a:endParaRPr>
          </a:p>
        </p:txBody>
      </p:sp>
      <p:sp>
        <p:nvSpPr>
          <p:cNvPr id="5" name="Rectangle 4"/>
          <p:cNvSpPr/>
          <p:nvPr/>
        </p:nvSpPr>
        <p:spPr>
          <a:xfrm>
            <a:off x="4580857" y="2171554"/>
            <a:ext cx="764953" cy="461665"/>
          </a:xfrm>
          <a:prstGeom prst="rect">
            <a:avLst/>
          </a:prstGeom>
        </p:spPr>
        <p:txBody>
          <a:bodyPr wrap="none">
            <a:spAutoFit/>
          </a:bodyPr>
          <a:lstStyle/>
          <a:p>
            <a:pPr>
              <a:defRPr/>
            </a:pPr>
            <a:r>
              <a:rPr lang="en-US" sz="2400" dirty="0">
                <a:solidFill>
                  <a:srgbClr val="FF0000"/>
                </a:solidFill>
                <a:latin typeface="Calibri" panose="020F0502020204030204" pitchFamily="34" charset="0"/>
                <a:cs typeface="Calibri" panose="020F0502020204030204" pitchFamily="34" charset="0"/>
              </a:rPr>
              <a:t>x = 9</a:t>
            </a:r>
            <a:endParaRPr lang="en-SG" sz="2400" dirty="0">
              <a:solidFill>
                <a:srgbClr val="FF0000"/>
              </a:solidFill>
              <a:latin typeface="Calibri" panose="020F0502020204030204" pitchFamily="34" charset="0"/>
              <a:cs typeface="Calibri" panose="020F0502020204030204" pitchFamily="34" charset="0"/>
            </a:endParaRPr>
          </a:p>
        </p:txBody>
      </p:sp>
      <p:sp>
        <p:nvSpPr>
          <p:cNvPr id="6" name="Rectangle 5"/>
          <p:cNvSpPr/>
          <p:nvPr/>
        </p:nvSpPr>
        <p:spPr>
          <a:xfrm>
            <a:off x="4558147" y="2622926"/>
            <a:ext cx="920445" cy="461665"/>
          </a:xfrm>
          <a:prstGeom prst="rect">
            <a:avLst/>
          </a:prstGeom>
        </p:spPr>
        <p:txBody>
          <a:bodyPr wrap="none">
            <a:spAutoFit/>
          </a:bodyPr>
          <a:lstStyle/>
          <a:p>
            <a:pPr>
              <a:defRPr/>
            </a:pPr>
            <a:r>
              <a:rPr lang="en-US" sz="2400" dirty="0">
                <a:solidFill>
                  <a:srgbClr val="FF0000"/>
                </a:solidFill>
                <a:latin typeface="Calibri" panose="020F0502020204030204" pitchFamily="34" charset="0"/>
                <a:cs typeface="Calibri" panose="020F0502020204030204" pitchFamily="34" charset="0"/>
              </a:rPr>
              <a:t>x = 90</a:t>
            </a:r>
            <a:endParaRPr lang="en-SG" sz="2400" dirty="0">
              <a:solidFill>
                <a:srgbClr val="FF0000"/>
              </a:solidFill>
              <a:latin typeface="Calibri" panose="020F0502020204030204" pitchFamily="34" charset="0"/>
              <a:cs typeface="Calibri" panose="020F0502020204030204" pitchFamily="34" charset="0"/>
            </a:endParaRPr>
          </a:p>
        </p:txBody>
      </p:sp>
      <p:sp>
        <p:nvSpPr>
          <p:cNvPr id="7" name="Rectangle 6"/>
          <p:cNvSpPr/>
          <p:nvPr/>
        </p:nvSpPr>
        <p:spPr>
          <a:xfrm>
            <a:off x="4563437" y="3081942"/>
            <a:ext cx="997389" cy="461665"/>
          </a:xfrm>
          <a:prstGeom prst="rect">
            <a:avLst/>
          </a:prstGeom>
        </p:spPr>
        <p:txBody>
          <a:bodyPr wrap="none">
            <a:spAutoFit/>
          </a:bodyPr>
          <a:lstStyle/>
          <a:p>
            <a:pPr>
              <a:defRPr/>
            </a:pPr>
            <a:r>
              <a:rPr lang="en-US" altLang="en-US" sz="2400" dirty="0">
                <a:solidFill>
                  <a:srgbClr val="FF0000"/>
                </a:solidFill>
                <a:latin typeface="Calibri" panose="020F0502020204030204" pitchFamily="34" charset="0"/>
                <a:cs typeface="Calibri" panose="020F0502020204030204" pitchFamily="34" charset="0"/>
              </a:rPr>
              <a:t>x = 2.5</a:t>
            </a:r>
          </a:p>
        </p:txBody>
      </p:sp>
      <p:sp>
        <p:nvSpPr>
          <p:cNvPr id="8" name="Rectangle 7"/>
          <p:cNvSpPr/>
          <p:nvPr/>
        </p:nvSpPr>
        <p:spPr>
          <a:xfrm>
            <a:off x="4565020" y="3526755"/>
            <a:ext cx="764953" cy="461665"/>
          </a:xfrm>
          <a:prstGeom prst="rect">
            <a:avLst/>
          </a:prstGeom>
        </p:spPr>
        <p:txBody>
          <a:bodyPr wrap="none">
            <a:spAutoFit/>
          </a:bodyPr>
          <a:lstStyle/>
          <a:p>
            <a:pPr>
              <a:defRPr/>
            </a:pPr>
            <a:r>
              <a:rPr lang="en-US" altLang="en-US" sz="2400" dirty="0">
                <a:solidFill>
                  <a:srgbClr val="FF0000"/>
                </a:solidFill>
                <a:latin typeface="Calibri" panose="020F0502020204030204" pitchFamily="34" charset="0"/>
                <a:cs typeface="Calibri" panose="020F0502020204030204" pitchFamily="34" charset="0"/>
              </a:rPr>
              <a:t>x = 2</a:t>
            </a:r>
          </a:p>
        </p:txBody>
      </p:sp>
      <p:sp>
        <p:nvSpPr>
          <p:cNvPr id="9" name="Rectangle 8"/>
          <p:cNvSpPr/>
          <p:nvPr/>
        </p:nvSpPr>
        <p:spPr>
          <a:xfrm>
            <a:off x="4558145" y="3979898"/>
            <a:ext cx="764953" cy="461665"/>
          </a:xfrm>
          <a:prstGeom prst="rect">
            <a:avLst/>
          </a:prstGeom>
        </p:spPr>
        <p:txBody>
          <a:bodyPr wrap="none">
            <a:spAutoFit/>
          </a:bodyPr>
          <a:lstStyle/>
          <a:p>
            <a:pPr>
              <a:defRPr/>
            </a:pPr>
            <a:r>
              <a:rPr lang="en-US" altLang="en-US" sz="2400" dirty="0">
                <a:solidFill>
                  <a:srgbClr val="FF0000"/>
                </a:solidFill>
                <a:latin typeface="Calibri" panose="020F0502020204030204" pitchFamily="34" charset="0"/>
                <a:cs typeface="Calibri" panose="020F0502020204030204" pitchFamily="34" charset="0"/>
              </a:rPr>
              <a:t>x = 3</a:t>
            </a:r>
          </a:p>
        </p:txBody>
      </p:sp>
      <p:sp>
        <p:nvSpPr>
          <p:cNvPr id="10" name="Rectangle 9"/>
          <p:cNvSpPr/>
          <p:nvPr/>
        </p:nvSpPr>
        <p:spPr>
          <a:xfrm>
            <a:off x="4558145" y="4422062"/>
            <a:ext cx="1853392" cy="461665"/>
          </a:xfrm>
          <a:prstGeom prst="rect">
            <a:avLst/>
          </a:prstGeom>
        </p:spPr>
        <p:txBody>
          <a:bodyPr wrap="none">
            <a:spAutoFit/>
          </a:bodyPr>
          <a:lstStyle/>
          <a:p>
            <a:pPr>
              <a:defRPr/>
            </a:pPr>
            <a:r>
              <a:rPr lang="en-US" altLang="en-US" sz="2400" dirty="0">
                <a:solidFill>
                  <a:srgbClr val="FF0000"/>
                </a:solidFill>
                <a:latin typeface="Calibri" panose="020F0502020204030204" pitchFamily="34" charset="0"/>
                <a:cs typeface="Calibri" panose="020F0502020204030204" pitchFamily="34" charset="0"/>
              </a:rPr>
              <a:t>x = 11390625</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9" name="Ink 18">
                <a:extLst>
                  <a:ext uri="{FF2B5EF4-FFF2-40B4-BE49-F238E27FC236}">
                    <a16:creationId xmlns:a16="http://schemas.microsoft.com/office/drawing/2014/main" id="{FC16AC2B-BF74-4E07-86AE-482B46B71B7E}"/>
                  </a:ext>
                </a:extLst>
              </p14:cNvPr>
              <p14:cNvContentPartPr/>
              <p14:nvPr>
                <p:extLst>
                  <p:ext uri="{42D2F446-02D8-4167-A562-619A0277C38B}">
                    <p15:isNarration xmlns:p15="http://schemas.microsoft.com/office/powerpoint/2012/main" val="1"/>
                  </p:ext>
                </p:extLst>
              </p14:nvPr>
            </p14:nvContentPartPr>
            <p14:xfrm>
              <a:off x="4894920" y="1690560"/>
              <a:ext cx="3826800" cy="3716640"/>
            </p14:xfrm>
          </p:contentPart>
        </mc:Choice>
        <mc:Fallback xmlns="">
          <p:pic>
            <p:nvPicPr>
              <p:cNvPr id="19" name="Ink 18">
                <a:extLst>
                  <a:ext uri="{FF2B5EF4-FFF2-40B4-BE49-F238E27FC236}">
                    <a16:creationId xmlns:a16="http://schemas.microsoft.com/office/drawing/2014/main" id="{FC16AC2B-BF74-4E07-86AE-482B46B71B7E}"/>
                  </a:ext>
                </a:extLst>
              </p:cNvPr>
              <p:cNvPicPr>
                <a:picLocks noGrp="1" noRot="1" noChangeAspect="1" noMove="1" noResize="1" noEditPoints="1" noAdjustHandles="1" noChangeArrowheads="1" noChangeShapeType="1"/>
              </p:cNvPicPr>
              <p:nvPr/>
            </p:nvPicPr>
            <p:blipFill>
              <a:blip r:embed="rId6"/>
              <a:stretch>
                <a:fillRect/>
              </a:stretch>
            </p:blipFill>
            <p:spPr>
              <a:xfrm>
                <a:off x="4885560" y="1681200"/>
                <a:ext cx="3845520" cy="3735360"/>
              </a:xfrm>
              <a:prstGeom prst="rect">
                <a:avLst/>
              </a:prstGeom>
            </p:spPr>
          </p:pic>
        </mc:Fallback>
      </mc:AlternateContent>
      <p:pic>
        <p:nvPicPr>
          <p:cNvPr id="20" name="Audio 19">
            <a:hlinkClick r:id="" action="ppaction://media"/>
            <a:extLst>
              <a:ext uri="{FF2B5EF4-FFF2-40B4-BE49-F238E27FC236}">
                <a16:creationId xmlns:a16="http://schemas.microsoft.com/office/drawing/2014/main" id="{BF39104E-415C-452A-BEC4-36A8D7AD2CF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23156401"/>
      </p:ext>
    </p:extLst>
  </p:cSld>
  <p:clrMapOvr>
    <a:masterClrMapping/>
  </p:clrMapOvr>
  <p:transition spd="slow" advTm="6699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59"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md type="call" cmd="playFrom(0.0)">
                                      <p:cBhvr>
                                        <p:cTn id="9"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Arithmetic Operators</a:t>
            </a:r>
          </a:p>
        </p:txBody>
      </p:sp>
      <p:sp>
        <p:nvSpPr>
          <p:cNvPr id="3" name="Content Placeholder 2"/>
          <p:cNvSpPr>
            <a:spLocks noGrp="1"/>
          </p:cNvSpPr>
          <p:nvPr>
            <p:ph idx="1"/>
          </p:nvPr>
        </p:nvSpPr>
        <p:spPr>
          <a:xfrm>
            <a:off x="381000" y="914400"/>
            <a:ext cx="8534400" cy="5181600"/>
          </a:xfrm>
        </p:spPr>
        <p:txBody>
          <a:bodyPr/>
          <a:lstStyle/>
          <a:p>
            <a:pPr marL="365125" lvl="1" indent="-365125">
              <a:buClrTx/>
              <a:buSzPct val="70000"/>
              <a:buFont typeface="Wingdings" panose="05000000000000000000" pitchFamily="2" charset="2"/>
              <a:buChar char="q"/>
            </a:pPr>
            <a:r>
              <a:rPr lang="en-US" b="1" dirty="0">
                <a:solidFill>
                  <a:srgbClr val="660033"/>
                </a:solidFill>
              </a:rPr>
              <a:t>When more than one operator appears in an expression, the order of evaluation depends on the rules of precedence.</a:t>
            </a:r>
          </a:p>
          <a:p>
            <a:pPr marL="365125" lvl="1" indent="-365125">
              <a:buClrTx/>
              <a:buSzPct val="70000"/>
              <a:buFont typeface="Wingdings" panose="05000000000000000000" pitchFamily="2" charset="2"/>
              <a:buChar char="q"/>
            </a:pPr>
            <a:r>
              <a:rPr lang="en-US" b="1" dirty="0">
                <a:solidFill>
                  <a:srgbClr val="660033"/>
                </a:solidFill>
              </a:rPr>
              <a:t>Order of precedence (highest to lowest) is:</a:t>
            </a:r>
            <a:r>
              <a:rPr lang="en-SG" b="1" dirty="0">
                <a:solidFill>
                  <a:srgbClr val="660033"/>
                </a:solidFill>
              </a:rPr>
              <a:t>	</a:t>
            </a:r>
          </a:p>
          <a:p>
            <a:endParaRPr lang="en-SG" sz="2000" dirty="0">
              <a:latin typeface="Courier New" pitchFamily="49" charset="0"/>
              <a:cs typeface="Courier New" pitchFamily="49" charset="0"/>
            </a:endParaRPr>
          </a:p>
          <a:p>
            <a:pPr marL="0" indent="0">
              <a:buNone/>
            </a:pPr>
            <a:endParaRPr lang="en-SG" sz="2000" b="0" dirty="0">
              <a:solidFill>
                <a:srgbClr val="0000FF"/>
              </a:solidFill>
              <a:latin typeface="Courier New" pitchFamily="49" charset="0"/>
              <a:cs typeface="Courier New" pitchFamily="49" charset="0"/>
            </a:endParaRPr>
          </a:p>
        </p:txBody>
      </p:sp>
      <p:sp>
        <p:nvSpPr>
          <p:cNvPr id="7" name="Rectangle 2"/>
          <p:cNvSpPr>
            <a:spLocks noChangeArrowheads="1"/>
          </p:cNvSpPr>
          <p:nvPr/>
        </p:nvSpPr>
        <p:spPr bwMode="auto">
          <a:xfrm>
            <a:off x="2286000" y="26663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014506069"/>
              </p:ext>
            </p:extLst>
          </p:nvPr>
        </p:nvGraphicFramePr>
        <p:xfrm>
          <a:off x="723900" y="2362200"/>
          <a:ext cx="7696200" cy="2682240"/>
        </p:xfrm>
        <a:graphic>
          <a:graphicData uri="http://schemas.openxmlformats.org/drawingml/2006/table">
            <a:tbl>
              <a:tblPr firstRow="1" bandRow="1">
                <a:tableStyleId>{69012ECD-51FC-41F1-AA8D-1B2483CD663E}</a:tableStyleId>
              </a:tblPr>
              <a:tblGrid>
                <a:gridCol w="1676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370840">
                <a:tc>
                  <a:txBody>
                    <a:bodyPr/>
                    <a:lstStyle/>
                    <a:p>
                      <a:pPr algn="ctr"/>
                      <a:r>
                        <a:rPr lang="en-US" sz="2000" b="1" dirty="0">
                          <a:solidFill>
                            <a:schemeClr val="tx1"/>
                          </a:solidFill>
                          <a:latin typeface="Arial Narrow" panose="020B0606020202030204" pitchFamily="34" charset="0"/>
                        </a:rPr>
                        <a:t>Operator</a:t>
                      </a:r>
                      <a:endParaRPr lang="en-SG" sz="2000" b="1" dirty="0">
                        <a:solidFill>
                          <a:schemeClr val="tx1"/>
                        </a:solidFill>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CCECFF"/>
                    </a:solidFill>
                  </a:tcPr>
                </a:tc>
                <a:tc>
                  <a:txBody>
                    <a:bodyPr/>
                    <a:lstStyle/>
                    <a:p>
                      <a:r>
                        <a:rPr lang="en-US" sz="2000" b="1" dirty="0">
                          <a:solidFill>
                            <a:schemeClr val="tx1"/>
                          </a:solidFill>
                          <a:latin typeface="Arial Narrow" panose="020B0606020202030204" pitchFamily="34" charset="0"/>
                        </a:rPr>
                        <a:t>Description</a:t>
                      </a:r>
                      <a:endParaRPr lang="en-SG" sz="2000" b="1" dirty="0">
                        <a:solidFill>
                          <a:schemeClr val="tx1"/>
                        </a:solidFill>
                        <a:latin typeface="Arial Narrow" panose="020B0606020202030204" pitchFamily="34" charset="0"/>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CCECFF"/>
                    </a:solidFill>
                  </a:tcPr>
                </a:tc>
                <a:tc>
                  <a:txBody>
                    <a:bodyPr/>
                    <a:lstStyle/>
                    <a:p>
                      <a:endParaRPr lang="en-SG" sz="2000" b="1" dirty="0">
                        <a:solidFill>
                          <a:schemeClr val="tx1"/>
                        </a:solidFill>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CCECFF"/>
                    </a:solidFill>
                  </a:tcPr>
                </a:tc>
                <a:extLst>
                  <a:ext uri="{0D108BD9-81ED-4DB2-BD59-A6C34878D82A}">
                    <a16:rowId xmlns:a16="http://schemas.microsoft.com/office/drawing/2014/main" val="10000"/>
                  </a:ext>
                </a:extLst>
              </a:tr>
              <a:tr h="370840">
                <a:tc>
                  <a:txBody>
                    <a:bodyPr/>
                    <a:lstStyle/>
                    <a:p>
                      <a:pPr algn="ctr"/>
                      <a:r>
                        <a:rPr lang="en-US" sz="2000" b="0" dirty="0">
                          <a:latin typeface="Arial Narrow" panose="020B0606020202030204" pitchFamily="34" charset="0"/>
                        </a:rPr>
                        <a:t>(  )</a:t>
                      </a:r>
                      <a:endParaRPr lang="en-SG" sz="20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Parentheses (grouping)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rgbClr val="000000"/>
                        </a:solidFill>
                        <a:effectLst/>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sz="2000" b="0" dirty="0">
                          <a:latin typeface="Arial Narrow" panose="020B0606020202030204" pitchFamily="34" charset="0"/>
                        </a:rPr>
                        <a:t>**</a:t>
                      </a:r>
                      <a:endParaRPr lang="en-SG" sz="20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Exponentiation (raise to a power)</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1" dirty="0">
                          <a:solidFill>
                            <a:srgbClr val="FF0000"/>
                          </a:solidFill>
                          <a:effectLst/>
                          <a:latin typeface="Arial Narrow" panose="020B0606020202030204" pitchFamily="34" charset="0"/>
                        </a:rPr>
                        <a:t>right to left</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sz="2000" b="0" dirty="0">
                          <a:latin typeface="Arial Narrow" panose="020B0606020202030204" pitchFamily="34" charset="0"/>
                        </a:rPr>
                        <a:t>*  /  //  %</a:t>
                      </a:r>
                      <a:endParaRPr lang="en-SG" sz="20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Multiplication, division, floor division, modulus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1" dirty="0">
                          <a:solidFill>
                            <a:srgbClr val="FF0000"/>
                          </a:solidFill>
                          <a:effectLst/>
                          <a:latin typeface="Arial Narrow" panose="020B0606020202030204" pitchFamily="34" charset="0"/>
                        </a:rPr>
                        <a:t>left to right</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r>
                        <a:rPr lang="en-US" sz="2000" b="0" dirty="0">
                          <a:latin typeface="Arial Narrow" panose="020B0606020202030204" pitchFamily="34" charset="0"/>
                        </a:rPr>
                        <a:t>+  -</a:t>
                      </a:r>
                      <a:endParaRPr lang="en-SG" sz="20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Addition, subtraction</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1" dirty="0">
                          <a:solidFill>
                            <a:srgbClr val="FF0000"/>
                          </a:solidFill>
                          <a:effectLst/>
                          <a:latin typeface="Arial Narrow" panose="020B0606020202030204" pitchFamily="34" charset="0"/>
                        </a:rPr>
                        <a:t>left to right</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r>
                        <a:rPr lang="en-US" sz="2000" b="0" dirty="0">
                          <a:latin typeface="Arial Narrow" panose="020B0606020202030204" pitchFamily="34" charset="0"/>
                        </a:rPr>
                        <a:t>=</a:t>
                      </a:r>
                      <a:endParaRPr lang="en-SG" sz="2000" b="0" dirty="0">
                        <a:latin typeface="Arial Narrow" panose="020B0606020202030204" pitchFamily="34" charset="0"/>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effectLst/>
                          <a:latin typeface="Arial Narrow" panose="020B0606020202030204" pitchFamily="34" charset="0"/>
                        </a:rPr>
                        <a:t>Assignment</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rgbClr val="000000"/>
                        </a:solidFill>
                        <a:effectLst/>
                        <a:latin typeface="Arial Narrow" panose="020B0606020202030204" pitchFamily="34"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9ADD342E-3806-47E0-98DB-302EE1CD63BD}"/>
              </a:ext>
            </a:extLst>
          </p:cNvPr>
          <p:cNvSpPr txBox="1"/>
          <p:nvPr/>
        </p:nvSpPr>
        <p:spPr>
          <a:xfrm>
            <a:off x="535801" y="5261956"/>
            <a:ext cx="8000908" cy="430887"/>
          </a:xfrm>
          <a:prstGeom prst="rect">
            <a:avLst/>
          </a:prstGeom>
          <a:solidFill>
            <a:schemeClr val="bg1"/>
          </a:solidFill>
        </p:spPr>
        <p:txBody>
          <a:bodyPr wrap="none" rtlCol="0">
            <a:spAutoFit/>
          </a:bodyPr>
          <a:lstStyle/>
          <a:p>
            <a:r>
              <a:rPr lang="en-US" sz="2200" b="1" dirty="0">
                <a:latin typeface="Courier New" panose="02070309020205020404" pitchFamily="49" charset="0"/>
                <a:cs typeface="Courier New" panose="02070309020205020404" pitchFamily="49" charset="0"/>
              </a:rPr>
              <a:t>value = 8.34 * (2 ** 3 ** 2) / (4.9 + 8 * 3.7)</a:t>
            </a:r>
          </a:p>
        </p:txBody>
      </p:sp>
      <p:sp>
        <p:nvSpPr>
          <p:cNvPr id="8" name="Rectangle 7">
            <a:extLst>
              <a:ext uri="{FF2B5EF4-FFF2-40B4-BE49-F238E27FC236}">
                <a16:creationId xmlns:a16="http://schemas.microsoft.com/office/drawing/2014/main" id="{A2645FC8-E730-46D5-B56A-DF2A2FD3BED4}"/>
              </a:ext>
            </a:extLst>
          </p:cNvPr>
          <p:cNvSpPr/>
          <p:nvPr/>
        </p:nvSpPr>
        <p:spPr>
          <a:xfrm>
            <a:off x="3124200" y="5150242"/>
            <a:ext cx="2362200" cy="654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BB1824-7ED1-44BC-BED5-938B9749131A}"/>
              </a:ext>
            </a:extLst>
          </p:cNvPr>
          <p:cNvSpPr txBox="1"/>
          <p:nvPr/>
        </p:nvSpPr>
        <p:spPr>
          <a:xfrm>
            <a:off x="4129008" y="5273040"/>
            <a:ext cx="1204992" cy="430887"/>
          </a:xfrm>
          <a:prstGeom prst="rect">
            <a:avLst/>
          </a:prstGeom>
          <a:solidFill>
            <a:schemeClr val="bg1"/>
          </a:solidFill>
        </p:spPr>
        <p:txBody>
          <a:bodyPr wrap="square" rtlCol="0">
            <a:spAutoFit/>
          </a:bodyPr>
          <a:lstStyle/>
          <a:p>
            <a:pPr algn="ctr"/>
            <a:r>
              <a:rPr lang="en-US" sz="2200" b="1" dirty="0">
                <a:latin typeface="Courier New" panose="02070309020205020404" pitchFamily="49" charset="0"/>
                <a:cs typeface="Courier New" panose="02070309020205020404" pitchFamily="49" charset="0"/>
              </a:rPr>
              <a:t>9</a:t>
            </a:r>
          </a:p>
        </p:txBody>
      </p:sp>
      <p:sp>
        <p:nvSpPr>
          <p:cNvPr id="10" name="TextBox 9">
            <a:extLst>
              <a:ext uri="{FF2B5EF4-FFF2-40B4-BE49-F238E27FC236}">
                <a16:creationId xmlns:a16="http://schemas.microsoft.com/office/drawing/2014/main" id="{F3E3CBD9-51E9-47F5-8E1A-C994C8C9D664}"/>
              </a:ext>
            </a:extLst>
          </p:cNvPr>
          <p:cNvSpPr txBox="1"/>
          <p:nvPr/>
        </p:nvSpPr>
        <p:spPr>
          <a:xfrm>
            <a:off x="3207504" y="5257800"/>
            <a:ext cx="2195592" cy="430886"/>
          </a:xfrm>
          <a:prstGeom prst="rect">
            <a:avLst/>
          </a:prstGeom>
          <a:solidFill>
            <a:schemeClr val="bg1"/>
          </a:solidFill>
        </p:spPr>
        <p:txBody>
          <a:bodyPr wrap="square" rtlCol="0">
            <a:spAutoFit/>
          </a:bodyPr>
          <a:lstStyle/>
          <a:p>
            <a:pPr algn="ctr"/>
            <a:r>
              <a:rPr lang="en-US" sz="2200" b="1" dirty="0">
                <a:latin typeface="Courier New" panose="02070309020205020404" pitchFamily="49" charset="0"/>
                <a:cs typeface="Courier New" panose="02070309020205020404" pitchFamily="49" charset="0"/>
              </a:rPr>
              <a:t>512</a:t>
            </a:r>
          </a:p>
        </p:txBody>
      </p:sp>
      <p:sp>
        <p:nvSpPr>
          <p:cNvPr id="11" name="Rectangle 10">
            <a:extLst>
              <a:ext uri="{FF2B5EF4-FFF2-40B4-BE49-F238E27FC236}">
                <a16:creationId xmlns:a16="http://schemas.microsoft.com/office/drawing/2014/main" id="{0501940F-D873-46E9-B38E-6590FBD3E844}"/>
              </a:ext>
            </a:extLst>
          </p:cNvPr>
          <p:cNvSpPr/>
          <p:nvPr/>
        </p:nvSpPr>
        <p:spPr>
          <a:xfrm>
            <a:off x="5830454" y="5140803"/>
            <a:ext cx="2589646" cy="654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9287EE5-826D-4024-A550-613673978EAF}"/>
              </a:ext>
            </a:extLst>
          </p:cNvPr>
          <p:cNvSpPr txBox="1"/>
          <p:nvPr/>
        </p:nvSpPr>
        <p:spPr>
          <a:xfrm>
            <a:off x="6997076" y="5257799"/>
            <a:ext cx="1308724" cy="430887"/>
          </a:xfrm>
          <a:prstGeom prst="rect">
            <a:avLst/>
          </a:prstGeom>
          <a:solidFill>
            <a:schemeClr val="bg1"/>
          </a:solidFill>
        </p:spPr>
        <p:txBody>
          <a:bodyPr wrap="square" rtlCol="0">
            <a:spAutoFit/>
          </a:bodyPr>
          <a:lstStyle/>
          <a:p>
            <a:pPr algn="ctr"/>
            <a:r>
              <a:rPr lang="en-US" sz="2200" b="1" dirty="0">
                <a:latin typeface="Courier New" panose="02070309020205020404" pitchFamily="49" charset="0"/>
                <a:cs typeface="Courier New" panose="02070309020205020404" pitchFamily="49" charset="0"/>
              </a:rPr>
              <a:t>29.6</a:t>
            </a:r>
          </a:p>
        </p:txBody>
      </p:sp>
      <p:sp>
        <p:nvSpPr>
          <p:cNvPr id="13" name="TextBox 12">
            <a:extLst>
              <a:ext uri="{FF2B5EF4-FFF2-40B4-BE49-F238E27FC236}">
                <a16:creationId xmlns:a16="http://schemas.microsoft.com/office/drawing/2014/main" id="{E95AC7A1-0C41-4553-AB56-F3FD887703E7}"/>
              </a:ext>
            </a:extLst>
          </p:cNvPr>
          <p:cNvSpPr txBox="1"/>
          <p:nvPr/>
        </p:nvSpPr>
        <p:spPr>
          <a:xfrm>
            <a:off x="5889959" y="5259879"/>
            <a:ext cx="2470635" cy="430886"/>
          </a:xfrm>
          <a:prstGeom prst="rect">
            <a:avLst/>
          </a:prstGeom>
          <a:solidFill>
            <a:schemeClr val="bg1"/>
          </a:solidFill>
        </p:spPr>
        <p:txBody>
          <a:bodyPr wrap="square" rtlCol="0">
            <a:spAutoFit/>
          </a:bodyPr>
          <a:lstStyle/>
          <a:p>
            <a:pPr algn="ctr"/>
            <a:r>
              <a:rPr lang="en-US" sz="2200" b="1" dirty="0">
                <a:latin typeface="Courier New" panose="02070309020205020404" pitchFamily="49" charset="0"/>
                <a:cs typeface="Courier New" panose="02070309020205020404" pitchFamily="49" charset="0"/>
              </a:rPr>
              <a:t>34.5</a:t>
            </a:r>
          </a:p>
        </p:txBody>
      </p:sp>
      <p:sp>
        <p:nvSpPr>
          <p:cNvPr id="14" name="TextBox 13">
            <a:extLst>
              <a:ext uri="{FF2B5EF4-FFF2-40B4-BE49-F238E27FC236}">
                <a16:creationId xmlns:a16="http://schemas.microsoft.com/office/drawing/2014/main" id="{F21C29B6-8646-487F-BBDD-B80D7517C29B}"/>
              </a:ext>
            </a:extLst>
          </p:cNvPr>
          <p:cNvSpPr txBox="1"/>
          <p:nvPr/>
        </p:nvSpPr>
        <p:spPr>
          <a:xfrm>
            <a:off x="1930535" y="5243936"/>
            <a:ext cx="3403465" cy="430886"/>
          </a:xfrm>
          <a:prstGeom prst="rect">
            <a:avLst/>
          </a:prstGeom>
          <a:solidFill>
            <a:schemeClr val="bg1"/>
          </a:solidFill>
        </p:spPr>
        <p:txBody>
          <a:bodyPr wrap="square" rtlCol="0">
            <a:spAutoFit/>
          </a:bodyPr>
          <a:lstStyle/>
          <a:p>
            <a:pPr algn="ctr"/>
            <a:r>
              <a:rPr lang="en-US" sz="2200" b="1" dirty="0">
                <a:latin typeface="Courier New" panose="02070309020205020404" pitchFamily="49" charset="0"/>
                <a:cs typeface="Courier New" panose="02070309020205020404" pitchFamily="49" charset="0"/>
              </a:rPr>
              <a:t>427008</a:t>
            </a:r>
          </a:p>
        </p:txBody>
      </p:sp>
      <p:sp>
        <p:nvSpPr>
          <p:cNvPr id="15" name="TextBox 14">
            <a:extLst>
              <a:ext uri="{FF2B5EF4-FFF2-40B4-BE49-F238E27FC236}">
                <a16:creationId xmlns:a16="http://schemas.microsoft.com/office/drawing/2014/main" id="{FC3BD70B-0E6A-4387-ABEE-FEB3C1874DD6}"/>
              </a:ext>
            </a:extLst>
          </p:cNvPr>
          <p:cNvSpPr txBox="1"/>
          <p:nvPr/>
        </p:nvSpPr>
        <p:spPr>
          <a:xfrm>
            <a:off x="1859130" y="5243936"/>
            <a:ext cx="6560970" cy="430887"/>
          </a:xfrm>
          <a:prstGeom prst="rect">
            <a:avLst/>
          </a:prstGeom>
          <a:solidFill>
            <a:schemeClr val="bg1"/>
          </a:solidFill>
        </p:spPr>
        <p:txBody>
          <a:bodyPr wrap="square" rtlCol="0">
            <a:spAutoFit/>
          </a:bodyPr>
          <a:lstStyle/>
          <a:p>
            <a:pPr algn="ctr"/>
            <a:r>
              <a:rPr lang="en-US" sz="2200" b="1" dirty="0">
                <a:latin typeface="Courier New" panose="02070309020205020404" pitchFamily="49" charset="0"/>
                <a:cs typeface="Courier New" panose="02070309020205020404" pitchFamily="49" charset="0"/>
              </a:rPr>
              <a:t>123.7704348</a:t>
            </a:r>
          </a:p>
        </p:txBody>
      </p:sp>
      <p:pic>
        <p:nvPicPr>
          <p:cNvPr id="18" name="Audio 17">
            <a:hlinkClick r:id="" action="ppaction://media"/>
            <a:extLst>
              <a:ext uri="{FF2B5EF4-FFF2-40B4-BE49-F238E27FC236}">
                <a16:creationId xmlns:a16="http://schemas.microsoft.com/office/drawing/2014/main" id="{30162E06-DDA6-4C34-BBB6-63A8D4DD846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67516079"/>
      </p:ext>
    </p:extLst>
  </p:cSld>
  <p:clrMapOvr>
    <a:masterClrMapping/>
  </p:clrMapOvr>
  <p:transition spd="slow" advTm="11389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heel(1)">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outVertic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outVertical)">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grpId="1" nodeType="clickEffect">
                                  <p:stCondLst>
                                    <p:cond delay="0"/>
                                  </p:stCondLst>
                                  <p:childTnLst>
                                    <p:animEffect transition="out" filter="wheel(1)">
                                      <p:cBhvr>
                                        <p:cTn id="38" dur="1000"/>
                                        <p:tgtEl>
                                          <p:spTgt spid="8"/>
                                        </p:tgtEl>
                                      </p:cBhvr>
                                    </p:animEffect>
                                    <p:set>
                                      <p:cBhvr>
                                        <p:cTn id="39" dur="1" fill="hold">
                                          <p:stCondLst>
                                            <p:cond delay="999"/>
                                          </p:stCondLst>
                                        </p:cTn>
                                        <p:tgtEl>
                                          <p:spTgt spid="8"/>
                                        </p:tgtEl>
                                        <p:attrNameLst>
                                          <p:attrName>style.visibility</p:attrName>
                                        </p:attrNameLst>
                                      </p:cBhvr>
                                      <p:to>
                                        <p:strVal val="hidden"/>
                                      </p:to>
                                    </p:set>
                                  </p:childTnLst>
                                </p:cTn>
                              </p:par>
                              <p:par>
                                <p:cTn id="40" presetID="21" presetClass="entr" presetSubtype="1"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heel(1)">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outVertic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outVertic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xit" presetSubtype="1" fill="hold" grpId="1" nodeType="clickEffect">
                                  <p:stCondLst>
                                    <p:cond delay="0"/>
                                  </p:stCondLst>
                                  <p:childTnLst>
                                    <p:animEffect transition="out" filter="wheel(1)">
                                      <p:cBhvr>
                                        <p:cTn id="56" dur="1000"/>
                                        <p:tgtEl>
                                          <p:spTgt spid="11"/>
                                        </p:tgtEl>
                                      </p:cBhvr>
                                    </p:animEffect>
                                    <p:set>
                                      <p:cBhvr>
                                        <p:cTn id="57" dur="1" fill="hold">
                                          <p:stCondLst>
                                            <p:cond delay="999"/>
                                          </p:stCondLst>
                                        </p:cTn>
                                        <p:tgtEl>
                                          <p:spTgt spid="1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barn(outVertical)">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arn(outVertical)">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8" fill="hold" display="0">
                  <p:stCondLst>
                    <p:cond delay="indefinite"/>
                  </p:stCondLst>
                  <p:endCondLst>
                    <p:cond evt="onStopAudio" delay="0">
                      <p:tgtEl>
                        <p:sldTgt/>
                      </p:tgtEl>
                    </p:cond>
                  </p:endCondLst>
                </p:cTn>
                <p:tgtEl>
                  <p:spTgt spid="18"/>
                </p:tgtEl>
              </p:cMediaNode>
            </p:audio>
          </p:childTnLst>
        </p:cTn>
      </p:par>
    </p:tnLst>
    <p:bldLst>
      <p:bldP spid="6" grpId="0" animBg="1"/>
      <p:bldP spid="8" grpId="0" animBg="1"/>
      <p:bldP spid="8" grpId="1" animBg="1"/>
      <p:bldP spid="9" grpId="0" animBg="1"/>
      <p:bldP spid="10" grpId="0" animBg="1"/>
      <p:bldP spid="11" grpId="0" animBg="1"/>
      <p:bldP spid="11" grpId="1" animBg="1"/>
      <p:bldP spid="12" grpId="0" animBg="1"/>
      <p:bldP spid="13" grpId="0" animBg="1"/>
      <p:bldP spid="14" grpId="0" animBg="1"/>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11.5"/>
</p:tagLst>
</file>

<file path=ppt/tags/tag2.xml><?xml version="1.0" encoding="utf-8"?>
<p:tagLst xmlns:a="http://schemas.openxmlformats.org/drawingml/2006/main" xmlns:r="http://schemas.openxmlformats.org/officeDocument/2006/relationships" xmlns:p="http://schemas.openxmlformats.org/presentationml/2006/main">
  <p:tag name="TIMING" val="|30.3|1.6|2.1"/>
</p:tagLst>
</file>

<file path=ppt/tags/tag3.xml><?xml version="1.0" encoding="utf-8"?>
<p:tagLst xmlns:a="http://schemas.openxmlformats.org/drawingml/2006/main" xmlns:r="http://schemas.openxmlformats.org/officeDocument/2006/relationships" xmlns:p="http://schemas.openxmlformats.org/presentationml/2006/main">
  <p:tag name="TIMING" val="|25.5|7.6|11.3|14.6|5.4|4.9|7.2|4|2.3|13|6.8"/>
</p:tagLst>
</file>

<file path=ppt/tags/tag4.xml><?xml version="1.0" encoding="utf-8"?>
<p:tagLst xmlns:a="http://schemas.openxmlformats.org/drawingml/2006/main" xmlns:r="http://schemas.openxmlformats.org/officeDocument/2006/relationships" xmlns:p="http://schemas.openxmlformats.org/presentationml/2006/main">
  <p:tag name="TIMING" val="|9.3|15.5|14.1|10.5|6.4"/>
</p:tagLst>
</file>

<file path=ppt/tags/tag5.xml><?xml version="1.0" encoding="utf-8"?>
<p:tagLst xmlns:a="http://schemas.openxmlformats.org/drawingml/2006/main" xmlns:r="http://schemas.openxmlformats.org/officeDocument/2006/relationships" xmlns:p="http://schemas.openxmlformats.org/presentationml/2006/main">
  <p:tag name="TIMING" val="|16.8|10.9|10.2"/>
</p:tagLst>
</file>

<file path=ppt/tags/tag6.xml><?xml version="1.0" encoding="utf-8"?>
<p:tagLst xmlns:a="http://schemas.openxmlformats.org/drawingml/2006/main" xmlns:r="http://schemas.openxmlformats.org/officeDocument/2006/relationships" xmlns:p="http://schemas.openxmlformats.org/presentationml/2006/main">
  <p:tag name="TIMING" val="|17.9|3.9"/>
</p:tagLst>
</file>

<file path=ppt/tags/tag7.xml><?xml version="1.0" encoding="utf-8"?>
<p:tagLst xmlns:a="http://schemas.openxmlformats.org/drawingml/2006/main" xmlns:r="http://schemas.openxmlformats.org/officeDocument/2006/relationships" xmlns:p="http://schemas.openxmlformats.org/presentationml/2006/main">
  <p:tag name="TIMING" val="|25|9|4.8|7.6|3.6|11.1|11|5.2|5.2|5.8|11.6|4.3|13.6|1.7|1.4|1.2"/>
</p:tagLst>
</file>

<file path=ppt/tags/tag8.xml><?xml version="1.0" encoding="utf-8"?>
<p:tagLst xmlns:a="http://schemas.openxmlformats.org/drawingml/2006/main" xmlns:r="http://schemas.openxmlformats.org/officeDocument/2006/relationships" xmlns:p="http://schemas.openxmlformats.org/presentationml/2006/main">
  <p:tag name="TIMING" val="|32.4"/>
</p:tagLst>
</file>

<file path=ppt/tags/tag9.xml><?xml version="1.0" encoding="utf-8"?>
<p:tagLst xmlns:a="http://schemas.openxmlformats.org/drawingml/2006/main" xmlns:r="http://schemas.openxmlformats.org/officeDocument/2006/relationships" xmlns:p="http://schemas.openxmlformats.org/presentationml/2006/main">
  <p:tag name="TIMING" val="|14.4"/>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6B3F14-0BB1-4029-BB36-F477B4F3D336}">
  <ds:schemaRefs>
    <ds:schemaRef ds:uri="http://purl.org/dc/elements/1.1/"/>
    <ds:schemaRef ds:uri="http://purl.org/dc/terms/"/>
    <ds:schemaRef ds:uri="http://www.w3.org/XML/1998/namespace"/>
    <ds:schemaRef ds:uri="http://schemas.microsoft.com/office/2006/metadata/properties"/>
    <ds:schemaRef ds:uri="http://schemas.openxmlformats.org/package/2006/metadata/core-properties"/>
    <ds:schemaRef ds:uri="http://schemas.microsoft.com/sharepoint/v3"/>
    <ds:schemaRef ds:uri="http://schemas.microsoft.com/office/2006/documentManagement/types"/>
    <ds:schemaRef ds:uri="http://purl.org/dc/dcmitype/"/>
    <ds:schemaRef ds:uri="ca7cff02-f992-47a1-a703-ade4bd02634a"/>
    <ds:schemaRef ds:uri="http://schemas.microsoft.com/office/infopath/2007/PartnerControls"/>
    <ds:schemaRef ds:uri="9552dbef-7a6a-4b43-9b20-c56e2880b8c9"/>
  </ds:schemaRefs>
</ds:datastoreItem>
</file>

<file path=customXml/itemProps2.xml><?xml version="1.0" encoding="utf-8"?>
<ds:datastoreItem xmlns:ds="http://schemas.openxmlformats.org/officeDocument/2006/customXml" ds:itemID="{7E9162B8-A18B-4E34-8934-B0422AEB270A}">
  <ds:schemaRefs>
    <ds:schemaRef ds:uri="http://schemas.microsoft.com/sharepoint/v3/contenttype/forms"/>
  </ds:schemaRefs>
</ds:datastoreItem>
</file>

<file path=customXml/itemProps3.xml><?xml version="1.0" encoding="utf-8"?>
<ds:datastoreItem xmlns:ds="http://schemas.openxmlformats.org/officeDocument/2006/customXml" ds:itemID="{66B76F0A-CD4C-4107-805D-B1E25806D5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6783</TotalTime>
  <Words>4380</Words>
  <Application>Microsoft Office PowerPoint</Application>
  <PresentationFormat>On-screen Show (4:3)</PresentationFormat>
  <Paragraphs>397</Paragraphs>
  <Slides>30</Slides>
  <Notes>30</Notes>
  <HiddenSlides>0</HiddenSlides>
  <MMClips>30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3" baseType="lpstr">
      <vt:lpstr>SimHei</vt:lpstr>
      <vt:lpstr>SimSun</vt:lpstr>
      <vt:lpstr>Arial</vt:lpstr>
      <vt:lpstr>Arial Narrow</vt:lpstr>
      <vt:lpstr>Calibri</vt:lpstr>
      <vt:lpstr>Courier New</vt:lpstr>
      <vt:lpstr>Ink Free</vt:lpstr>
      <vt:lpstr>Kristen ITC</vt:lpstr>
      <vt:lpstr>Tahoma</vt:lpstr>
      <vt:lpstr>Times New Roman</vt:lpstr>
      <vt:lpstr>Wingdings</vt:lpstr>
      <vt:lpstr>Default Design</vt:lpstr>
      <vt:lpstr>Equation</vt:lpstr>
      <vt:lpstr>PowerPoint Presentation</vt:lpstr>
      <vt:lpstr>Objectives</vt:lpstr>
      <vt:lpstr>PowerPoint Presentation</vt:lpstr>
      <vt:lpstr>Strings</vt:lpstr>
      <vt:lpstr>Strings</vt:lpstr>
      <vt:lpstr>PowerPoint Presentation</vt:lpstr>
      <vt:lpstr>Operators</vt:lpstr>
      <vt:lpstr>Arithmetic Operators</vt:lpstr>
      <vt:lpstr>Order of Arithmetic Operators</vt:lpstr>
      <vt:lpstr>Mathematical Formulae to Python</vt:lpstr>
      <vt:lpstr>Assignment Operator =</vt:lpstr>
      <vt:lpstr>Assignment Statements</vt:lpstr>
      <vt:lpstr>Simultaneous Assignment</vt:lpstr>
      <vt:lpstr>PowerPoint Presentation</vt:lpstr>
      <vt:lpstr>Relational Operators</vt:lpstr>
      <vt:lpstr>Logical Operators</vt:lpstr>
      <vt:lpstr>Order of Operators</vt:lpstr>
      <vt:lpstr>PowerPoint Presentation</vt:lpstr>
      <vt:lpstr>Type conversion</vt:lpstr>
      <vt:lpstr>PowerPoint Presentation</vt:lpstr>
      <vt:lpstr>Program Interactivity</vt:lpstr>
      <vt:lpstr>Assigning Input</vt:lpstr>
      <vt:lpstr>Example – CalBMI.py (assign inputs)</vt:lpstr>
      <vt:lpstr>PowerPoint Presentation</vt:lpstr>
      <vt:lpstr>PowerPoint Presentation</vt:lpstr>
      <vt:lpstr>Math Functions</vt:lpstr>
      <vt:lpstr>Math Functions and Constants</vt:lpstr>
      <vt:lpstr>PowerPoint Presentation</vt:lpstr>
      <vt:lpstr>Summary</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568</cp:revision>
  <dcterms:created xsi:type="dcterms:W3CDTF">2010-03-15T07:19:17Z</dcterms:created>
  <dcterms:modified xsi:type="dcterms:W3CDTF">2023-04-19T03:21:33Z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2023-04-19T03:21:33Z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2bf8771d-bee4-4eb4-9e5f-c13cefc6a017</vt:lpwstr>
  </property>
  <property fmtid="{D5CDD505-2E9C-101B-9397-08002B2CF9AE}" pid="9" name="MSIP_Label_30286cb9-b49f-4646-87a5-340028348160_ContentBits">
    <vt:lpwstr>1</vt:lpwstr>
  </property>
</Properties>
</file>